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79"/>
  </p:notesMasterIdLst>
  <p:sldIdLst>
    <p:sldId id="383" r:id="rId5"/>
    <p:sldId id="1288" r:id="rId6"/>
    <p:sldId id="1241" r:id="rId7"/>
    <p:sldId id="1307" r:id="rId8"/>
    <p:sldId id="967" r:id="rId9"/>
    <p:sldId id="326" r:id="rId10"/>
    <p:sldId id="492" r:id="rId11"/>
    <p:sldId id="969" r:id="rId12"/>
    <p:sldId id="495" r:id="rId13"/>
    <p:sldId id="555" r:id="rId14"/>
    <p:sldId id="970" r:id="rId15"/>
    <p:sldId id="570" r:id="rId16"/>
    <p:sldId id="1282" r:id="rId17"/>
    <p:sldId id="1293" r:id="rId18"/>
    <p:sldId id="1132" r:id="rId19"/>
    <p:sldId id="1217" r:id="rId20"/>
    <p:sldId id="276" r:id="rId21"/>
    <p:sldId id="908" r:id="rId22"/>
    <p:sldId id="512" r:id="rId23"/>
    <p:sldId id="1189" r:id="rId24"/>
    <p:sldId id="1260" r:id="rId25"/>
    <p:sldId id="1210" r:id="rId26"/>
    <p:sldId id="556" r:id="rId27"/>
    <p:sldId id="1289" r:id="rId28"/>
    <p:sldId id="1085" r:id="rId29"/>
    <p:sldId id="1272" r:id="rId30"/>
    <p:sldId id="1057" r:id="rId31"/>
    <p:sldId id="1056" r:id="rId32"/>
    <p:sldId id="1060" r:id="rId33"/>
    <p:sldId id="264" r:id="rId34"/>
    <p:sldId id="1231" r:id="rId35"/>
    <p:sldId id="1152" r:id="rId36"/>
    <p:sldId id="1062" r:id="rId37"/>
    <p:sldId id="1120" r:id="rId38"/>
    <p:sldId id="1063" r:id="rId39"/>
    <p:sldId id="1165" r:id="rId40"/>
    <p:sldId id="1271" r:id="rId41"/>
    <p:sldId id="1278" r:id="rId42"/>
    <p:sldId id="1277" r:id="rId43"/>
    <p:sldId id="1071" r:id="rId44"/>
    <p:sldId id="1070" r:id="rId45"/>
    <p:sldId id="1221" r:id="rId46"/>
    <p:sldId id="1104" r:id="rId47"/>
    <p:sldId id="1089" r:id="rId48"/>
    <p:sldId id="1273" r:id="rId49"/>
    <p:sldId id="1154" r:id="rId50"/>
    <p:sldId id="1066" r:id="rId51"/>
    <p:sldId id="1073" r:id="rId52"/>
    <p:sldId id="1095" r:id="rId53"/>
    <p:sldId id="1270" r:id="rId54"/>
    <p:sldId id="1075" r:id="rId55"/>
    <p:sldId id="1074" r:id="rId56"/>
    <p:sldId id="1090" r:id="rId57"/>
    <p:sldId id="1096" r:id="rId58"/>
    <p:sldId id="1290" r:id="rId59"/>
    <p:sldId id="1170" r:id="rId60"/>
    <p:sldId id="1176" r:id="rId61"/>
    <p:sldId id="1107" r:id="rId62"/>
    <p:sldId id="963" r:id="rId63"/>
    <p:sldId id="964" r:id="rId64"/>
    <p:sldId id="1162" r:id="rId65"/>
    <p:sldId id="1291" r:id="rId66"/>
    <p:sldId id="1077" r:id="rId67"/>
    <p:sldId id="1256" r:id="rId68"/>
    <p:sldId id="1274" r:id="rId69"/>
    <p:sldId id="518" r:id="rId70"/>
    <p:sldId id="517" r:id="rId71"/>
    <p:sldId id="1160" r:id="rId72"/>
    <p:sldId id="1280" r:id="rId73"/>
    <p:sldId id="287" r:id="rId74"/>
    <p:sldId id="1204" r:id="rId75"/>
    <p:sldId id="1292" r:id="rId76"/>
    <p:sldId id="1281" r:id="rId77"/>
    <p:sldId id="398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User" initials="GU" lastIdx="2" clrIdx="0">
    <p:extLst>
      <p:ext uri="{19B8F6BF-5375-455C-9EA6-DF929625EA0E}">
        <p15:presenceInfo xmlns:p15="http://schemas.microsoft.com/office/powerpoint/2012/main" userId="S::urn:spo:anon#ccdf552742988129164d9af00b2de3901224635ac91d40a72fa1ee47e07cdce9::" providerId="AD"/>
      </p:ext>
    </p:extLst>
  </p:cmAuthor>
  <p:cmAuthor id="2" name="Grewal-Kök, Yasmin" initials="GY [2]" lastIdx="22" clrIdx="1">
    <p:extLst>
      <p:ext uri="{19B8F6BF-5375-455C-9EA6-DF929625EA0E}">
        <p15:presenceInfo xmlns:p15="http://schemas.microsoft.com/office/powerpoint/2012/main" userId="S::ygrewal@chapinhall.org::702f1830-dead-402c-88aa-c5bc0b528d5f" providerId="AD"/>
      </p:ext>
    </p:extLst>
  </p:cmAuthor>
  <p:cmAuthor id="3" name="Anderson, Clare" initials="AC" lastIdx="2" clrIdx="2">
    <p:extLst>
      <p:ext uri="{19B8F6BF-5375-455C-9EA6-DF929625EA0E}">
        <p15:presenceInfo xmlns:p15="http://schemas.microsoft.com/office/powerpoint/2012/main" userId="S::canderson@chapinhall.org::8c25ec87-7c71-4b93-a9e5-812e36acff65" providerId="AD"/>
      </p:ext>
    </p:extLst>
  </p:cmAuthor>
  <p:cmAuthor id="4" name="Cusick, Gretchen" initials="CG" lastIdx="1" clrIdx="3">
    <p:extLst>
      <p:ext uri="{19B8F6BF-5375-455C-9EA6-DF929625EA0E}">
        <p15:presenceInfo xmlns:p15="http://schemas.microsoft.com/office/powerpoint/2012/main" userId="S::gcusick@chapinhall.org::dd68f1fe-f663-44be-9cc1-157aac797c4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A462E3-A291-A446-9FCC-8789618BB495}" v="9" dt="2023-08-15T10:29:46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4" autoAdjust="0"/>
    <p:restoredTop sz="67405"/>
  </p:normalViewPr>
  <p:slideViewPr>
    <p:cSldViewPr snapToGrid="0">
      <p:cViewPr varScale="1">
        <p:scale>
          <a:sx n="74" d="100"/>
          <a:sy n="74" d="100"/>
        </p:scale>
        <p:origin x="18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commentAuthors" Target="commentAuthors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on, Clare" userId="8c25ec87-7c71-4b93-a9e5-812e36acff65" providerId="ADAL" clId="{ACA462E3-A291-A446-9FCC-8789618BB495}"/>
    <pc:docChg chg="undo custSel addSld modSld sldOrd">
      <pc:chgData name="Anderson, Clare" userId="8c25ec87-7c71-4b93-a9e5-812e36acff65" providerId="ADAL" clId="{ACA462E3-A291-A446-9FCC-8789618BB495}" dt="2023-08-15T10:45:09.055" v="363" actId="20577"/>
      <pc:docMkLst>
        <pc:docMk/>
      </pc:docMkLst>
      <pc:sldChg chg="modSp add mod ord modNotesTx">
        <pc:chgData name="Anderson, Clare" userId="8c25ec87-7c71-4b93-a9e5-812e36acff65" providerId="ADAL" clId="{ACA462E3-A291-A446-9FCC-8789618BB495}" dt="2023-08-15T10:45:09.055" v="363" actId="20577"/>
        <pc:sldMkLst>
          <pc:docMk/>
          <pc:sldMk cId="3085029833" sldId="492"/>
        </pc:sldMkLst>
        <pc:spChg chg="mod">
          <ac:chgData name="Anderson, Clare" userId="8c25ec87-7c71-4b93-a9e5-812e36acff65" providerId="ADAL" clId="{ACA462E3-A291-A446-9FCC-8789618BB495}" dt="2023-08-15T10:44:34.506" v="362" actId="20577"/>
          <ac:spMkLst>
            <pc:docMk/>
            <pc:sldMk cId="3085029833" sldId="492"/>
            <ac:spMk id="3" creationId="{94BE577C-441C-4BEC-9FEA-D112FB3BA7FC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7-06T14:05:27.881" idx="19">
    <p:pos x="10" y="10"/>
    <p:text>There are now fewer than 1 million families receiving TANF basic assistance - and in some states, the majority of those families are relatives receiving Child Only. 
US Total: 955,538 Families
page 25:  
https://www.acf.hhs.gov/sites/default/files/documents/ofa/fy2022_tanfssp_caseload.pdf 
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2AF592-8A5D-4DE8-BDD4-5C313373399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3883D5-7A44-4CF5-BF4E-3DECF442C0E7}">
      <dgm:prSet phldrT="[Text]" custT="1"/>
      <dgm:spPr/>
      <dgm:t>
        <a:bodyPr/>
        <a:lstStyle/>
        <a:p>
          <a:pPr rtl="0"/>
          <a:r>
            <a:rPr lang="en-US" sz="2400">
              <a:latin typeface="Gotham Light"/>
              <a:ea typeface="+mn-lt"/>
              <a:cs typeface="+mn-lt"/>
            </a:rPr>
            <a:t> </a:t>
          </a:r>
          <a:r>
            <a:rPr lang="en-US" sz="2400">
              <a:ea typeface="+mn-lt"/>
              <a:cs typeface="+mn-lt"/>
            </a:rPr>
            <a:t> </a:t>
          </a:r>
          <a:r>
            <a:rPr lang="en-US" sz="3200">
              <a:latin typeface="+mn-lt"/>
              <a:ea typeface="+mn-lt"/>
              <a:cs typeface="+mn-lt"/>
            </a:rPr>
            <a:t>If low-income families </a:t>
          </a:r>
          <a:r>
            <a:rPr lang="en-US" sz="3200">
              <a:ea typeface="+mn-lt"/>
              <a:cs typeface="+mn-lt"/>
            </a:rPr>
            <a:t>experience </a:t>
          </a:r>
          <a:r>
            <a:rPr lang="en-US" sz="3200" b="1">
              <a:ea typeface="+mn-lt"/>
              <a:cs typeface="+mn-lt"/>
            </a:rPr>
            <a:t>at least one</a:t>
          </a:r>
          <a:r>
            <a:rPr lang="en-US" sz="3200">
              <a:ea typeface="+mn-lt"/>
              <a:cs typeface="+mn-lt"/>
            </a:rPr>
            <a:t> material hardship</a:t>
          </a:r>
          <a:endParaRPr lang="en-US" sz="3200"/>
        </a:p>
      </dgm:t>
    </dgm:pt>
    <dgm:pt modelId="{6FC8B961-A153-4588-AEB1-34EB114C4FA4}" type="parTrans" cxnId="{A366BC76-470B-40B2-A915-BB2D15DA7412}">
      <dgm:prSet/>
      <dgm:spPr/>
      <dgm:t>
        <a:bodyPr/>
        <a:lstStyle/>
        <a:p>
          <a:endParaRPr lang="en-US"/>
        </a:p>
      </dgm:t>
    </dgm:pt>
    <dgm:pt modelId="{F7262D3A-4636-4D38-A6F6-9AB28E882F04}" type="sibTrans" cxnId="{A366BC76-470B-40B2-A915-BB2D15DA7412}">
      <dgm:prSet/>
      <dgm:spPr/>
      <dgm:t>
        <a:bodyPr/>
        <a:lstStyle/>
        <a:p>
          <a:endParaRPr lang="en-US"/>
        </a:p>
      </dgm:t>
    </dgm:pt>
    <dgm:pt modelId="{1EF6D6DB-73AC-4C9C-8851-74282300A5A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900" b="1">
              <a:solidFill>
                <a:srgbClr val="800000"/>
              </a:solidFill>
              <a:ea typeface="+mn-lt"/>
              <a:cs typeface="+mn-lt"/>
            </a:rPr>
            <a:t>~3x higher likelihood of </a:t>
          </a:r>
          <a:r>
            <a:rPr lang="en-US" sz="2900" b="1" u="sng">
              <a:solidFill>
                <a:srgbClr val="800000"/>
              </a:solidFill>
              <a:ea typeface="+mn-lt"/>
              <a:cs typeface="+mn-lt"/>
            </a:rPr>
            <a:t>neglect</a:t>
          </a:r>
          <a:r>
            <a:rPr lang="en-US" sz="2900" b="1" u="none">
              <a:solidFill>
                <a:srgbClr val="800000"/>
              </a:solidFill>
              <a:ea typeface="+mn-lt"/>
              <a:cs typeface="+mn-lt"/>
            </a:rPr>
            <a:t> </a:t>
          </a:r>
          <a:r>
            <a:rPr lang="en-US" sz="2900" b="1">
              <a:solidFill>
                <a:srgbClr val="800000"/>
              </a:solidFill>
              <a:ea typeface="+mn-lt"/>
              <a:cs typeface="+mn-lt"/>
            </a:rPr>
            <a:t>investigation  </a:t>
          </a:r>
          <a:endParaRPr lang="en-US" sz="2900"/>
        </a:p>
      </dgm:t>
    </dgm:pt>
    <dgm:pt modelId="{1612FFE8-3752-4055-95DC-AF27CAA2BFE1}" type="parTrans" cxnId="{BDDDFD8F-E524-4D3A-8380-31786417A012}">
      <dgm:prSet/>
      <dgm:spPr/>
      <dgm:t>
        <a:bodyPr/>
        <a:lstStyle/>
        <a:p>
          <a:endParaRPr lang="en-US"/>
        </a:p>
      </dgm:t>
    </dgm:pt>
    <dgm:pt modelId="{3F98547E-79ED-4F1A-AF19-A72DE2C09E66}" type="sibTrans" cxnId="{BDDDFD8F-E524-4D3A-8380-31786417A012}">
      <dgm:prSet/>
      <dgm:spPr/>
      <dgm:t>
        <a:bodyPr/>
        <a:lstStyle/>
        <a:p>
          <a:endParaRPr lang="en-US"/>
        </a:p>
      </dgm:t>
    </dgm:pt>
    <dgm:pt modelId="{C60F1F46-4EB9-45BC-8CB8-DF0C1FAE31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900" b="1">
              <a:solidFill>
                <a:srgbClr val="800000"/>
              </a:solidFill>
              <a:ea typeface="+mn-lt"/>
              <a:cs typeface="+mn-lt"/>
            </a:rPr>
            <a:t>~4x higher likelihood </a:t>
          </a:r>
          <a:r>
            <a:rPr lang="en-US" sz="2900" b="1" u="sng">
              <a:solidFill>
                <a:srgbClr val="800000"/>
              </a:solidFill>
              <a:ea typeface="+mn-lt"/>
              <a:cs typeface="+mn-lt"/>
            </a:rPr>
            <a:t>physical abuse</a:t>
          </a:r>
          <a:r>
            <a:rPr lang="en-US" sz="2900" b="1">
              <a:solidFill>
                <a:srgbClr val="800000"/>
              </a:solidFill>
              <a:ea typeface="+mn-lt"/>
              <a:cs typeface="+mn-lt"/>
            </a:rPr>
            <a:t> investigation</a:t>
          </a:r>
        </a:p>
      </dgm:t>
    </dgm:pt>
    <dgm:pt modelId="{84F0BD1F-2C51-4D67-A7D5-FEF46B29610F}" type="parTrans" cxnId="{46C9EED7-FA80-4E2A-B3F3-AB0B10AE0F1E}">
      <dgm:prSet/>
      <dgm:spPr/>
      <dgm:t>
        <a:bodyPr/>
        <a:lstStyle/>
        <a:p>
          <a:endParaRPr lang="en-US"/>
        </a:p>
      </dgm:t>
    </dgm:pt>
    <dgm:pt modelId="{10997970-7CFD-4EED-9CB7-8370C9A86FB6}" type="sibTrans" cxnId="{46C9EED7-FA80-4E2A-B3F3-AB0B10AE0F1E}">
      <dgm:prSet/>
      <dgm:spPr/>
      <dgm:t>
        <a:bodyPr/>
        <a:lstStyle/>
        <a:p>
          <a:endParaRPr lang="en-US"/>
        </a:p>
      </dgm:t>
    </dgm:pt>
    <dgm:pt modelId="{42484FE3-204C-4219-BDAF-2178159B95AA}">
      <dgm:prSet phldrT="[Text]" custT="1"/>
      <dgm:spPr/>
      <dgm:t>
        <a:bodyPr/>
        <a:lstStyle/>
        <a:p>
          <a:pPr rtl="0"/>
          <a:r>
            <a:rPr lang="en-US" sz="3000">
              <a:latin typeface="Avenir Next LT Pro"/>
              <a:ea typeface="+mn-lt"/>
              <a:cs typeface="+mn-lt"/>
            </a:rPr>
            <a:t> </a:t>
          </a:r>
          <a:r>
            <a:rPr lang="en-US" sz="3000">
              <a:ea typeface="+mn-lt"/>
              <a:cs typeface="+mn-lt"/>
            </a:rPr>
            <a:t>If low-income families experience </a:t>
          </a:r>
          <a:r>
            <a:rPr lang="en-US" sz="3000" b="1">
              <a:ea typeface="+mn-lt"/>
              <a:cs typeface="+mn-lt"/>
            </a:rPr>
            <a:t>multiple types of</a:t>
          </a:r>
          <a:r>
            <a:rPr lang="en-US" sz="3000" b="1">
              <a:latin typeface="Avenir Next LT Pro"/>
              <a:ea typeface="+mn-lt"/>
              <a:cs typeface="+mn-lt"/>
            </a:rPr>
            <a:t> </a:t>
          </a:r>
          <a:r>
            <a:rPr lang="en-US" sz="3000" b="1">
              <a:latin typeface="+mn-lt"/>
              <a:ea typeface="+mn-lt"/>
              <a:cs typeface="+mn-lt"/>
            </a:rPr>
            <a:t>material hardship</a:t>
          </a:r>
          <a:r>
            <a:rPr lang="en-US" sz="3000" b="1">
              <a:latin typeface="Avenir Next LT Pro"/>
              <a:ea typeface="+mn-lt"/>
              <a:cs typeface="+mn-lt"/>
            </a:rPr>
            <a:t> </a:t>
          </a:r>
          <a:r>
            <a:rPr lang="en-US" sz="2800" b="0" i="1">
              <a:ea typeface="+mn-lt"/>
              <a:cs typeface="+mn-lt"/>
            </a:rPr>
            <a:t>(</a:t>
          </a:r>
          <a:r>
            <a:rPr lang="en-US" sz="2800" b="0" i="1" u="none">
              <a:ea typeface="+mn-lt"/>
              <a:cs typeface="+mn-lt"/>
            </a:rPr>
            <a:t>after</a:t>
          </a:r>
          <a:r>
            <a:rPr lang="en-US" sz="2800" b="0" i="1">
              <a:ea typeface="+mn-lt"/>
              <a:cs typeface="+mn-lt"/>
            </a:rPr>
            <a:t> experiencing no hardships)</a:t>
          </a:r>
          <a:endParaRPr lang="en-US" sz="2800" b="0" i="1"/>
        </a:p>
      </dgm:t>
    </dgm:pt>
    <dgm:pt modelId="{295B7F45-30D2-4D9A-870A-B02A98E3E67A}" type="parTrans" cxnId="{8FC0B781-FC24-407C-AE13-BFA54051DDF5}">
      <dgm:prSet/>
      <dgm:spPr/>
      <dgm:t>
        <a:bodyPr/>
        <a:lstStyle/>
        <a:p>
          <a:endParaRPr lang="en-US"/>
        </a:p>
      </dgm:t>
    </dgm:pt>
    <dgm:pt modelId="{A9837149-ECEF-44DD-BCAC-72660BFC76F8}" type="sibTrans" cxnId="{8FC0B781-FC24-407C-AE13-BFA54051DDF5}">
      <dgm:prSet/>
      <dgm:spPr/>
      <dgm:t>
        <a:bodyPr/>
        <a:lstStyle/>
        <a:p>
          <a:endParaRPr lang="en-US"/>
        </a:p>
      </dgm:t>
    </dgm:pt>
    <dgm:pt modelId="{2FBCA57C-EEC8-4993-B9E5-4559AA29F904}">
      <dgm:prSet phldrT="[Text]" custT="1"/>
      <dgm:spPr/>
      <dgm:t>
        <a:bodyPr/>
        <a:lstStyle/>
        <a:p>
          <a:r>
            <a:rPr lang="en-US" sz="2900" b="1">
              <a:solidFill>
                <a:srgbClr val="800000"/>
              </a:solidFill>
              <a:ea typeface="+mn-lt"/>
              <a:cs typeface="+mn-lt"/>
            </a:rPr>
            <a:t>~4x higher likelihood of </a:t>
          </a:r>
          <a:r>
            <a:rPr lang="en-US" sz="2900" b="1" u="sng">
              <a:solidFill>
                <a:srgbClr val="800000"/>
              </a:solidFill>
              <a:ea typeface="+mn-lt"/>
              <a:cs typeface="+mn-lt"/>
            </a:rPr>
            <a:t>CPS investigation</a:t>
          </a:r>
          <a:endParaRPr lang="en-US" sz="2900" u="sng"/>
        </a:p>
      </dgm:t>
    </dgm:pt>
    <dgm:pt modelId="{127D40DA-F5D6-4E8C-AC1D-660780F0961F}" type="parTrans" cxnId="{85B8F086-36D3-4EE1-8EC3-157EA96B9288}">
      <dgm:prSet/>
      <dgm:spPr/>
      <dgm:t>
        <a:bodyPr/>
        <a:lstStyle/>
        <a:p>
          <a:endParaRPr lang="en-US"/>
        </a:p>
      </dgm:t>
    </dgm:pt>
    <dgm:pt modelId="{5AAEA3E9-D8DB-4249-9969-23722E684052}" type="sibTrans" cxnId="{85B8F086-36D3-4EE1-8EC3-157EA96B9288}">
      <dgm:prSet/>
      <dgm:spPr/>
      <dgm:t>
        <a:bodyPr/>
        <a:lstStyle/>
        <a:p>
          <a:endParaRPr lang="en-US"/>
        </a:p>
      </dgm:t>
    </dgm:pt>
    <dgm:pt modelId="{B5B54F80-26F2-49CB-9F97-CC6D977F6544}">
      <dgm:prSet phldrT="[Text]" custT="1"/>
      <dgm:spPr/>
      <dgm:t>
        <a:bodyPr/>
        <a:lstStyle/>
        <a:p>
          <a:endParaRPr lang="en-US" sz="800"/>
        </a:p>
      </dgm:t>
    </dgm:pt>
    <dgm:pt modelId="{9D24DC71-F8DB-4593-B15D-612564912BA7}" type="parTrans" cxnId="{3CD1242D-646F-4BB6-88C1-1A4D3F21BC23}">
      <dgm:prSet/>
      <dgm:spPr/>
      <dgm:t>
        <a:bodyPr/>
        <a:lstStyle/>
        <a:p>
          <a:endParaRPr lang="en-US"/>
        </a:p>
      </dgm:t>
    </dgm:pt>
    <dgm:pt modelId="{61A1499A-044C-4894-A78F-E74CF0DCBC04}" type="sibTrans" cxnId="{3CD1242D-646F-4BB6-88C1-1A4D3F21BC23}">
      <dgm:prSet/>
      <dgm:spPr/>
      <dgm:t>
        <a:bodyPr/>
        <a:lstStyle/>
        <a:p>
          <a:endParaRPr lang="en-US"/>
        </a:p>
      </dgm:t>
    </dgm:pt>
    <dgm:pt modelId="{D6C44043-4A87-3740-AA12-882F6AE14DD6}">
      <dgm:prSet phldrT="[Text]" custT="1"/>
      <dgm:spPr/>
      <dgm:t>
        <a:bodyPr/>
        <a:lstStyle/>
        <a:p>
          <a:r>
            <a:rPr lang="en-US" sz="2900" b="1">
              <a:solidFill>
                <a:srgbClr val="800000"/>
              </a:solidFill>
              <a:latin typeface="+mn-lt"/>
              <a:ea typeface="+mn-lt"/>
              <a:cs typeface="+mn-lt"/>
            </a:rPr>
            <a:t>~7x higher likelihood </a:t>
          </a:r>
          <a:r>
            <a:rPr lang="en-US" sz="2900" b="1" u="sng">
              <a:solidFill>
                <a:srgbClr val="800000"/>
              </a:solidFill>
              <a:latin typeface="+mn-lt"/>
              <a:ea typeface="+mn-lt"/>
              <a:cs typeface="+mn-lt"/>
            </a:rPr>
            <a:t>physical abuse</a:t>
          </a:r>
          <a:r>
            <a:rPr lang="en-US" sz="2900" b="1" u="none">
              <a:solidFill>
                <a:srgbClr val="800000"/>
              </a:solidFill>
              <a:latin typeface="+mn-lt"/>
              <a:ea typeface="+mn-lt"/>
              <a:cs typeface="+mn-lt"/>
            </a:rPr>
            <a:t> </a:t>
          </a:r>
          <a:r>
            <a:rPr lang="en-US" sz="2900" b="1">
              <a:solidFill>
                <a:srgbClr val="800000"/>
              </a:solidFill>
              <a:latin typeface="+mn-lt"/>
              <a:ea typeface="+mn-lt"/>
              <a:cs typeface="+mn-lt"/>
            </a:rPr>
            <a:t>investigation</a:t>
          </a:r>
          <a:endParaRPr lang="en-US" sz="2900"/>
        </a:p>
      </dgm:t>
    </dgm:pt>
    <dgm:pt modelId="{55A62D2A-80AA-0C43-94EE-5066A7F0CC82}" type="parTrans" cxnId="{FEE620CC-BFE5-674F-98CB-6855FD4C02FF}">
      <dgm:prSet/>
      <dgm:spPr/>
      <dgm:t>
        <a:bodyPr/>
        <a:lstStyle/>
        <a:p>
          <a:endParaRPr lang="en-US"/>
        </a:p>
      </dgm:t>
    </dgm:pt>
    <dgm:pt modelId="{E90E81EF-72D5-5D44-85B9-83EB7C511956}" type="sibTrans" cxnId="{FEE620CC-BFE5-674F-98CB-6855FD4C02FF}">
      <dgm:prSet/>
      <dgm:spPr/>
      <dgm:t>
        <a:bodyPr/>
        <a:lstStyle/>
        <a:p>
          <a:endParaRPr lang="en-US"/>
        </a:p>
      </dgm:t>
    </dgm:pt>
    <dgm:pt modelId="{76BA747C-9C4D-4316-8C86-33C63011053F}" type="pres">
      <dgm:prSet presAssocID="{C12AF592-8A5D-4DE8-BDD4-5C313373399E}" presName="linear" presStyleCnt="0">
        <dgm:presLayoutVars>
          <dgm:animLvl val="lvl"/>
          <dgm:resizeHandles val="exact"/>
        </dgm:presLayoutVars>
      </dgm:prSet>
      <dgm:spPr/>
    </dgm:pt>
    <dgm:pt modelId="{C8D98C73-0C6F-4BFC-BF48-5890D0AC54F3}" type="pres">
      <dgm:prSet presAssocID="{9F3883D5-7A44-4CF5-BF4E-3DECF442C0E7}" presName="parentText" presStyleLbl="node1" presStyleIdx="0" presStyleCnt="2" custScaleY="63885" custLinFactNeighborX="-20418" custLinFactNeighborY="-10183">
        <dgm:presLayoutVars>
          <dgm:chMax val="0"/>
          <dgm:bulletEnabled val="1"/>
        </dgm:presLayoutVars>
      </dgm:prSet>
      <dgm:spPr/>
    </dgm:pt>
    <dgm:pt modelId="{904DF5A1-36AC-4C9C-AAC8-F2EFAEA9310D}" type="pres">
      <dgm:prSet presAssocID="{9F3883D5-7A44-4CF5-BF4E-3DECF442C0E7}" presName="childText" presStyleLbl="revTx" presStyleIdx="0" presStyleCnt="2">
        <dgm:presLayoutVars>
          <dgm:bulletEnabled val="1"/>
        </dgm:presLayoutVars>
      </dgm:prSet>
      <dgm:spPr/>
    </dgm:pt>
    <dgm:pt modelId="{7F378DBC-AACB-4295-B776-6FB1D5E043DD}" type="pres">
      <dgm:prSet presAssocID="{42484FE3-204C-4219-BDAF-2178159B95AA}" presName="parentText" presStyleLbl="node1" presStyleIdx="1" presStyleCnt="2" custScaleY="87277">
        <dgm:presLayoutVars>
          <dgm:chMax val="0"/>
          <dgm:bulletEnabled val="1"/>
        </dgm:presLayoutVars>
      </dgm:prSet>
      <dgm:spPr/>
    </dgm:pt>
    <dgm:pt modelId="{F08029F7-CBD9-4221-9F3A-42CB2AA978D1}" type="pres">
      <dgm:prSet presAssocID="{42484FE3-204C-4219-BDAF-2178159B95A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FF45E06-0A70-494C-ACEF-A3B13CCB3A7D}" type="presOf" srcId="{B5B54F80-26F2-49CB-9F97-CC6D977F6544}" destId="{F08029F7-CBD9-4221-9F3A-42CB2AA978D1}" srcOrd="0" destOrd="0" presId="urn:microsoft.com/office/officeart/2005/8/layout/vList2"/>
    <dgm:cxn modelId="{C0EDB808-51E7-D64C-A318-8A8C09865426}" type="presOf" srcId="{D6C44043-4A87-3740-AA12-882F6AE14DD6}" destId="{F08029F7-CBD9-4221-9F3A-42CB2AA978D1}" srcOrd="0" destOrd="2" presId="urn:microsoft.com/office/officeart/2005/8/layout/vList2"/>
    <dgm:cxn modelId="{32AF660E-C0EF-43BB-B3A7-1119E3DBC62B}" type="presOf" srcId="{9F3883D5-7A44-4CF5-BF4E-3DECF442C0E7}" destId="{C8D98C73-0C6F-4BFC-BF48-5890D0AC54F3}" srcOrd="0" destOrd="0" presId="urn:microsoft.com/office/officeart/2005/8/layout/vList2"/>
    <dgm:cxn modelId="{3CD1242D-646F-4BB6-88C1-1A4D3F21BC23}" srcId="{42484FE3-204C-4219-BDAF-2178159B95AA}" destId="{B5B54F80-26F2-49CB-9F97-CC6D977F6544}" srcOrd="0" destOrd="0" parTransId="{9D24DC71-F8DB-4593-B15D-612564912BA7}" sibTransId="{61A1499A-044C-4894-A78F-E74CF0DCBC04}"/>
    <dgm:cxn modelId="{5D5EC651-868C-4879-93E5-6BAEA37B6AEC}" type="presOf" srcId="{C60F1F46-4EB9-45BC-8CB8-DF0C1FAE31E1}" destId="{904DF5A1-36AC-4C9C-AAC8-F2EFAEA9310D}" srcOrd="0" destOrd="1" presId="urn:microsoft.com/office/officeart/2005/8/layout/vList2"/>
    <dgm:cxn modelId="{A366BC76-470B-40B2-A915-BB2D15DA7412}" srcId="{C12AF592-8A5D-4DE8-BDD4-5C313373399E}" destId="{9F3883D5-7A44-4CF5-BF4E-3DECF442C0E7}" srcOrd="0" destOrd="0" parTransId="{6FC8B961-A153-4588-AEB1-34EB114C4FA4}" sibTransId="{F7262D3A-4636-4D38-A6F6-9AB28E882F04}"/>
    <dgm:cxn modelId="{49261B81-F344-4AD6-8D7F-737D0C3EC41D}" type="presOf" srcId="{C12AF592-8A5D-4DE8-BDD4-5C313373399E}" destId="{76BA747C-9C4D-4316-8C86-33C63011053F}" srcOrd="0" destOrd="0" presId="urn:microsoft.com/office/officeart/2005/8/layout/vList2"/>
    <dgm:cxn modelId="{8FC0B781-FC24-407C-AE13-BFA54051DDF5}" srcId="{C12AF592-8A5D-4DE8-BDD4-5C313373399E}" destId="{42484FE3-204C-4219-BDAF-2178159B95AA}" srcOrd="1" destOrd="0" parTransId="{295B7F45-30D2-4D9A-870A-B02A98E3E67A}" sibTransId="{A9837149-ECEF-44DD-BCAC-72660BFC76F8}"/>
    <dgm:cxn modelId="{85B8F086-36D3-4EE1-8EC3-157EA96B9288}" srcId="{42484FE3-204C-4219-BDAF-2178159B95AA}" destId="{2FBCA57C-EEC8-4993-B9E5-4559AA29F904}" srcOrd="1" destOrd="0" parTransId="{127D40DA-F5D6-4E8C-AC1D-660780F0961F}" sibTransId="{5AAEA3E9-D8DB-4249-9969-23722E684052}"/>
    <dgm:cxn modelId="{BDDDFD8F-E524-4D3A-8380-31786417A012}" srcId="{9F3883D5-7A44-4CF5-BF4E-3DECF442C0E7}" destId="{1EF6D6DB-73AC-4C9C-8851-74282300A5A8}" srcOrd="0" destOrd="0" parTransId="{1612FFE8-3752-4055-95DC-AF27CAA2BFE1}" sibTransId="{3F98547E-79ED-4F1A-AF19-A72DE2C09E66}"/>
    <dgm:cxn modelId="{FEE620CC-BFE5-674F-98CB-6855FD4C02FF}" srcId="{42484FE3-204C-4219-BDAF-2178159B95AA}" destId="{D6C44043-4A87-3740-AA12-882F6AE14DD6}" srcOrd="2" destOrd="0" parTransId="{55A62D2A-80AA-0C43-94EE-5066A7F0CC82}" sibTransId="{E90E81EF-72D5-5D44-85B9-83EB7C511956}"/>
    <dgm:cxn modelId="{BF823ED3-1605-42F0-9BF7-1D54C7E5CF4D}" type="presOf" srcId="{1EF6D6DB-73AC-4C9C-8851-74282300A5A8}" destId="{904DF5A1-36AC-4C9C-AAC8-F2EFAEA9310D}" srcOrd="0" destOrd="0" presId="urn:microsoft.com/office/officeart/2005/8/layout/vList2"/>
    <dgm:cxn modelId="{46C9EED7-FA80-4E2A-B3F3-AB0B10AE0F1E}" srcId="{9F3883D5-7A44-4CF5-BF4E-3DECF442C0E7}" destId="{C60F1F46-4EB9-45BC-8CB8-DF0C1FAE31E1}" srcOrd="1" destOrd="0" parTransId="{84F0BD1F-2C51-4D67-A7D5-FEF46B29610F}" sibTransId="{10997970-7CFD-4EED-9CB7-8370C9A86FB6}"/>
    <dgm:cxn modelId="{056403F6-0AC2-4E44-A6E9-EBECFC651A5E}" type="presOf" srcId="{42484FE3-204C-4219-BDAF-2178159B95AA}" destId="{7F378DBC-AACB-4295-B776-6FB1D5E043DD}" srcOrd="0" destOrd="0" presId="urn:microsoft.com/office/officeart/2005/8/layout/vList2"/>
    <dgm:cxn modelId="{63F47AFC-E190-416F-B634-81955C873433}" type="presOf" srcId="{2FBCA57C-EEC8-4993-B9E5-4559AA29F904}" destId="{F08029F7-CBD9-4221-9F3A-42CB2AA978D1}" srcOrd="0" destOrd="1" presId="urn:microsoft.com/office/officeart/2005/8/layout/vList2"/>
    <dgm:cxn modelId="{99DE570E-7F90-4E2D-9BFA-2B8FD190FFA8}" type="presParOf" srcId="{76BA747C-9C4D-4316-8C86-33C63011053F}" destId="{C8D98C73-0C6F-4BFC-BF48-5890D0AC54F3}" srcOrd="0" destOrd="0" presId="urn:microsoft.com/office/officeart/2005/8/layout/vList2"/>
    <dgm:cxn modelId="{572C1996-E272-4587-A7CE-3C9BF5D475A5}" type="presParOf" srcId="{76BA747C-9C4D-4316-8C86-33C63011053F}" destId="{904DF5A1-36AC-4C9C-AAC8-F2EFAEA9310D}" srcOrd="1" destOrd="0" presId="urn:microsoft.com/office/officeart/2005/8/layout/vList2"/>
    <dgm:cxn modelId="{4C2D583C-7AA9-47B5-B4DA-42747143397B}" type="presParOf" srcId="{76BA747C-9C4D-4316-8C86-33C63011053F}" destId="{7F378DBC-AACB-4295-B776-6FB1D5E043DD}" srcOrd="2" destOrd="0" presId="urn:microsoft.com/office/officeart/2005/8/layout/vList2"/>
    <dgm:cxn modelId="{C8E2B831-5ABB-4E58-B706-430F04BDE966}" type="presParOf" srcId="{76BA747C-9C4D-4316-8C86-33C63011053F}" destId="{F08029F7-CBD9-4221-9F3A-42CB2AA978D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98C73-0C6F-4BFC-BF48-5890D0AC54F3}">
      <dsp:nvSpPr>
        <dsp:cNvPr id="0" name=""/>
        <dsp:cNvSpPr/>
      </dsp:nvSpPr>
      <dsp:spPr>
        <a:xfrm>
          <a:off x="0" y="123823"/>
          <a:ext cx="11270217" cy="7653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Gotham Light"/>
              <a:ea typeface="+mn-lt"/>
              <a:cs typeface="+mn-lt"/>
            </a:rPr>
            <a:t> </a:t>
          </a:r>
          <a:r>
            <a:rPr lang="en-US" sz="2400" kern="1200">
              <a:ea typeface="+mn-lt"/>
              <a:cs typeface="+mn-lt"/>
            </a:rPr>
            <a:t> </a:t>
          </a:r>
          <a:r>
            <a:rPr lang="en-US" sz="3200" kern="1200">
              <a:latin typeface="+mn-lt"/>
              <a:ea typeface="+mn-lt"/>
              <a:cs typeface="+mn-lt"/>
            </a:rPr>
            <a:t>If low-income families </a:t>
          </a:r>
          <a:r>
            <a:rPr lang="en-US" sz="3200" kern="1200">
              <a:ea typeface="+mn-lt"/>
              <a:cs typeface="+mn-lt"/>
            </a:rPr>
            <a:t>experience </a:t>
          </a:r>
          <a:r>
            <a:rPr lang="en-US" sz="3200" b="1" kern="1200">
              <a:ea typeface="+mn-lt"/>
              <a:cs typeface="+mn-lt"/>
            </a:rPr>
            <a:t>at least one</a:t>
          </a:r>
          <a:r>
            <a:rPr lang="en-US" sz="3200" kern="1200">
              <a:ea typeface="+mn-lt"/>
              <a:cs typeface="+mn-lt"/>
            </a:rPr>
            <a:t> material hardship</a:t>
          </a:r>
          <a:endParaRPr lang="en-US" sz="3200" kern="1200"/>
        </a:p>
      </dsp:txBody>
      <dsp:txXfrm>
        <a:off x="37363" y="161186"/>
        <a:ext cx="11195491" cy="690667"/>
      </dsp:txXfrm>
    </dsp:sp>
    <dsp:sp modelId="{904DF5A1-36AC-4C9C-AAC8-F2EFAEA9310D}">
      <dsp:nvSpPr>
        <dsp:cNvPr id="0" name=""/>
        <dsp:cNvSpPr/>
      </dsp:nvSpPr>
      <dsp:spPr>
        <a:xfrm>
          <a:off x="0" y="997140"/>
          <a:ext cx="11270217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829" tIns="36830" rIns="206248" bIns="36830" numCol="1" spcCol="1270" anchor="t" anchorCtr="0">
          <a:noAutofit/>
        </a:bodyPr>
        <a:lstStyle/>
        <a:p>
          <a:pPr marL="285750" lvl="1" indent="-285750" algn="l" defTabSz="12890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b="1" kern="1200">
              <a:solidFill>
                <a:srgbClr val="800000"/>
              </a:solidFill>
              <a:ea typeface="+mn-lt"/>
              <a:cs typeface="+mn-lt"/>
            </a:rPr>
            <a:t>~3x higher likelihood of </a:t>
          </a:r>
          <a:r>
            <a:rPr lang="en-US" sz="2900" b="1" u="sng" kern="1200">
              <a:solidFill>
                <a:srgbClr val="800000"/>
              </a:solidFill>
              <a:ea typeface="+mn-lt"/>
              <a:cs typeface="+mn-lt"/>
            </a:rPr>
            <a:t>neglect</a:t>
          </a:r>
          <a:r>
            <a:rPr lang="en-US" sz="2900" b="1" u="none" kern="1200">
              <a:solidFill>
                <a:srgbClr val="800000"/>
              </a:solidFill>
              <a:ea typeface="+mn-lt"/>
              <a:cs typeface="+mn-lt"/>
            </a:rPr>
            <a:t> </a:t>
          </a:r>
          <a:r>
            <a:rPr lang="en-US" sz="2900" b="1" kern="1200">
              <a:solidFill>
                <a:srgbClr val="800000"/>
              </a:solidFill>
              <a:ea typeface="+mn-lt"/>
              <a:cs typeface="+mn-lt"/>
            </a:rPr>
            <a:t>investigation  </a:t>
          </a:r>
          <a:endParaRPr lang="en-US" sz="2900" kern="1200"/>
        </a:p>
        <a:p>
          <a:pPr marL="285750" lvl="1" indent="-285750" algn="l" defTabSz="12890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b="1" kern="1200">
              <a:solidFill>
                <a:srgbClr val="800000"/>
              </a:solidFill>
              <a:ea typeface="+mn-lt"/>
              <a:cs typeface="+mn-lt"/>
            </a:rPr>
            <a:t>~4x higher likelihood </a:t>
          </a:r>
          <a:r>
            <a:rPr lang="en-US" sz="2900" b="1" u="sng" kern="1200">
              <a:solidFill>
                <a:srgbClr val="800000"/>
              </a:solidFill>
              <a:ea typeface="+mn-lt"/>
              <a:cs typeface="+mn-lt"/>
            </a:rPr>
            <a:t>physical abuse</a:t>
          </a:r>
          <a:r>
            <a:rPr lang="en-US" sz="2900" b="1" kern="1200">
              <a:solidFill>
                <a:srgbClr val="800000"/>
              </a:solidFill>
              <a:ea typeface="+mn-lt"/>
              <a:cs typeface="+mn-lt"/>
            </a:rPr>
            <a:t> investigation</a:t>
          </a:r>
        </a:p>
      </dsp:txBody>
      <dsp:txXfrm>
        <a:off x="0" y="997140"/>
        <a:ext cx="11270217" cy="1059840"/>
      </dsp:txXfrm>
    </dsp:sp>
    <dsp:sp modelId="{7F378DBC-AACB-4295-B776-6FB1D5E043DD}">
      <dsp:nvSpPr>
        <dsp:cNvPr id="0" name=""/>
        <dsp:cNvSpPr/>
      </dsp:nvSpPr>
      <dsp:spPr>
        <a:xfrm>
          <a:off x="0" y="2056980"/>
          <a:ext cx="11270217" cy="10456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venir Next LT Pro"/>
              <a:ea typeface="+mn-lt"/>
              <a:cs typeface="+mn-lt"/>
            </a:rPr>
            <a:t> </a:t>
          </a:r>
          <a:r>
            <a:rPr lang="en-US" sz="3000" kern="1200">
              <a:ea typeface="+mn-lt"/>
              <a:cs typeface="+mn-lt"/>
            </a:rPr>
            <a:t>If low-income families experience </a:t>
          </a:r>
          <a:r>
            <a:rPr lang="en-US" sz="3000" b="1" kern="1200">
              <a:ea typeface="+mn-lt"/>
              <a:cs typeface="+mn-lt"/>
            </a:rPr>
            <a:t>multiple types of</a:t>
          </a:r>
          <a:r>
            <a:rPr lang="en-US" sz="3000" b="1" kern="1200">
              <a:latin typeface="Avenir Next LT Pro"/>
              <a:ea typeface="+mn-lt"/>
              <a:cs typeface="+mn-lt"/>
            </a:rPr>
            <a:t> </a:t>
          </a:r>
          <a:r>
            <a:rPr lang="en-US" sz="3000" b="1" kern="1200">
              <a:latin typeface="+mn-lt"/>
              <a:ea typeface="+mn-lt"/>
              <a:cs typeface="+mn-lt"/>
            </a:rPr>
            <a:t>material hardship</a:t>
          </a:r>
          <a:r>
            <a:rPr lang="en-US" sz="3000" b="1" kern="1200">
              <a:latin typeface="Avenir Next LT Pro"/>
              <a:ea typeface="+mn-lt"/>
              <a:cs typeface="+mn-lt"/>
            </a:rPr>
            <a:t> </a:t>
          </a:r>
          <a:r>
            <a:rPr lang="en-US" sz="2800" b="0" i="1" kern="1200">
              <a:ea typeface="+mn-lt"/>
              <a:cs typeface="+mn-lt"/>
            </a:rPr>
            <a:t>(</a:t>
          </a:r>
          <a:r>
            <a:rPr lang="en-US" sz="2800" b="0" i="1" u="none" kern="1200">
              <a:ea typeface="+mn-lt"/>
              <a:cs typeface="+mn-lt"/>
            </a:rPr>
            <a:t>after</a:t>
          </a:r>
          <a:r>
            <a:rPr lang="en-US" sz="2800" b="0" i="1" kern="1200">
              <a:ea typeface="+mn-lt"/>
              <a:cs typeface="+mn-lt"/>
            </a:rPr>
            <a:t> experiencing no hardships)</a:t>
          </a:r>
          <a:endParaRPr lang="en-US" sz="2800" b="0" i="1" kern="1200"/>
        </a:p>
      </dsp:txBody>
      <dsp:txXfrm>
        <a:off x="51044" y="2108024"/>
        <a:ext cx="11168129" cy="943560"/>
      </dsp:txXfrm>
    </dsp:sp>
    <dsp:sp modelId="{F08029F7-CBD9-4221-9F3A-42CB2AA978D1}">
      <dsp:nvSpPr>
        <dsp:cNvPr id="0" name=""/>
        <dsp:cNvSpPr/>
      </dsp:nvSpPr>
      <dsp:spPr>
        <a:xfrm>
          <a:off x="0" y="3102628"/>
          <a:ext cx="11270217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829" tIns="10160" rIns="56896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8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b="1" kern="1200">
              <a:solidFill>
                <a:srgbClr val="800000"/>
              </a:solidFill>
              <a:ea typeface="+mn-lt"/>
              <a:cs typeface="+mn-lt"/>
            </a:rPr>
            <a:t>~4x higher likelihood of </a:t>
          </a:r>
          <a:r>
            <a:rPr lang="en-US" sz="2900" b="1" u="sng" kern="1200">
              <a:solidFill>
                <a:srgbClr val="800000"/>
              </a:solidFill>
              <a:ea typeface="+mn-lt"/>
              <a:cs typeface="+mn-lt"/>
            </a:rPr>
            <a:t>CPS investigation</a:t>
          </a:r>
          <a:endParaRPr lang="en-US" sz="2900" u="sng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b="1" kern="1200">
              <a:solidFill>
                <a:srgbClr val="800000"/>
              </a:solidFill>
              <a:latin typeface="+mn-lt"/>
              <a:ea typeface="+mn-lt"/>
              <a:cs typeface="+mn-lt"/>
            </a:rPr>
            <a:t>~7x higher likelihood </a:t>
          </a:r>
          <a:r>
            <a:rPr lang="en-US" sz="2900" b="1" u="sng" kern="1200">
              <a:solidFill>
                <a:srgbClr val="800000"/>
              </a:solidFill>
              <a:latin typeface="+mn-lt"/>
              <a:ea typeface="+mn-lt"/>
              <a:cs typeface="+mn-lt"/>
            </a:rPr>
            <a:t>physical abuse</a:t>
          </a:r>
          <a:r>
            <a:rPr lang="en-US" sz="2900" b="1" u="none" kern="1200">
              <a:solidFill>
                <a:srgbClr val="800000"/>
              </a:solidFill>
              <a:latin typeface="+mn-lt"/>
              <a:ea typeface="+mn-lt"/>
              <a:cs typeface="+mn-lt"/>
            </a:rPr>
            <a:t> </a:t>
          </a:r>
          <a:r>
            <a:rPr lang="en-US" sz="2900" b="1" kern="1200">
              <a:solidFill>
                <a:srgbClr val="800000"/>
              </a:solidFill>
              <a:latin typeface="+mn-lt"/>
              <a:ea typeface="+mn-lt"/>
              <a:cs typeface="+mn-lt"/>
            </a:rPr>
            <a:t>investigation</a:t>
          </a:r>
          <a:endParaRPr lang="en-US" sz="2900" kern="1200"/>
        </a:p>
      </dsp:txBody>
      <dsp:txXfrm>
        <a:off x="0" y="3102628"/>
        <a:ext cx="11270217" cy="105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82BF3-7E51-45DC-94FC-9A9FDF6FC113}" type="datetimeFigureOut">
              <a:rPr lang="en-US" smtClean="0"/>
              <a:t>8/14/23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67FBB-206C-4546-96E4-986C0867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6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09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418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637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317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67FBB-206C-4546-96E4-986C0867C3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36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856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7928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768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52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880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6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73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608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733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764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747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3260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523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9309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622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85884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0992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433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62355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90875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577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338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3184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5445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62539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7601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8613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151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2040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94660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>
              <a:solidFill>
                <a:srgbClr val="2A2A2A"/>
              </a:solidFill>
              <a:effectLst/>
              <a:latin typeface="Georgia" panose="02040502050405020303" pitchFamily="18" charset="0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708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61749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12840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87131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1676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1506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80386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6642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84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29279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4104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6360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56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ts val="1600"/>
              </a:lnSpc>
              <a:spcBef>
                <a:spcPts val="1000"/>
              </a:spcBef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76134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ts val="1600"/>
              </a:lnSpc>
              <a:spcBef>
                <a:spcPts val="1000"/>
              </a:spcBef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250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544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95859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2738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48060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250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4883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E7355-E67B-2F43-8FD6-ACB2B3677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0843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728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2804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55229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172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Weiner, D. A., Anderson, C., &amp; Thomas, K. (2021). </a:t>
            </a:r>
            <a:r>
              <a:rPr lang="en-US" i="1"/>
              <a:t>System transformation to support child and family well-being: The central role of economic and concrete supports.</a:t>
            </a:r>
            <a:r>
              <a:rPr lang="en-US"/>
              <a:t> Chicago, IL: Chapin Hall at the University of Chicago.</a:t>
            </a:r>
          </a:p>
        </p:txBody>
      </p:sp>
    </p:spTree>
    <p:extLst>
      <p:ext uri="{BB962C8B-B14F-4D97-AF65-F5344CB8AC3E}">
        <p14:creationId xmlns:p14="http://schemas.microsoft.com/office/powerpoint/2010/main" val="2494977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5628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,Sans-Serif"/>
              <a:buNone/>
            </a:pPr>
            <a:endParaRPr lang="en-US" dirty="0">
              <a:cs typeface="Calibri"/>
            </a:endParaRPr>
          </a:p>
          <a:p>
            <a:pPr lvl="2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081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764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-8468"/>
            <a:ext cx="12192001" cy="6858000"/>
          </a:xfrm>
          <a:prstGeom prst="rect">
            <a:avLst/>
          </a:prstGeom>
          <a:solidFill>
            <a:srgbClr val="D6D6C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933" y="483652"/>
            <a:ext cx="9592195" cy="23876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1932" y="2976530"/>
            <a:ext cx="9592195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767676"/>
                </a:solidFill>
                <a:latin typeface="Gotham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885212" y="5257400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11320640" y="4821972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885212" y="439960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885212" y="3729046"/>
            <a:ext cx="1314994" cy="4441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885212" y="2871252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11320640" y="2636121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85212" y="2200691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893419" y="88569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5400000">
            <a:off x="11331934" y="436166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893419" y="1536143"/>
            <a:ext cx="1314994" cy="4441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893419" y="1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91441" y="5876305"/>
            <a:ext cx="12291647" cy="98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6" y="6002116"/>
            <a:ext cx="3082844" cy="7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24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vy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877007" y="5526314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5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" y="1137920"/>
            <a:ext cx="10287000" cy="254639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740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vy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877007" y="5526314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5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" y="1137920"/>
            <a:ext cx="10287000" cy="254639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4100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vy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877007" y="5526314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5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" y="1137920"/>
            <a:ext cx="10287000" cy="254639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3599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vy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877007" y="5526314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5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" y="1137920"/>
            <a:ext cx="10287000" cy="254639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9953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875" y="987424"/>
            <a:ext cx="58427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43124"/>
            <a:ext cx="3932237" cy="37258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066897"/>
            <a:ext cx="4754880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06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5864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43124"/>
            <a:ext cx="3932237" cy="37258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066897"/>
            <a:ext cx="4754880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877007" y="5526314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10441578" y="597843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20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11340000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Single line of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31749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9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7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9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7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3</a:t>
            </a:r>
          </a:p>
        </p:txBody>
      </p:sp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74F517-D8DB-4F4A-9636-839954D91DB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3716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-8468"/>
            <a:ext cx="12192001" cy="6858000"/>
          </a:xfrm>
          <a:prstGeom prst="rect">
            <a:avLst/>
          </a:prstGeom>
          <a:solidFill>
            <a:srgbClr val="D6D6C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933" y="483652"/>
            <a:ext cx="9592195" cy="23876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1932" y="2976530"/>
            <a:ext cx="9592195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767676"/>
                </a:solidFill>
                <a:latin typeface="Gotham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885212" y="5257401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2" name="Rectangle 11"/>
          <p:cNvSpPr/>
          <p:nvPr/>
        </p:nvSpPr>
        <p:spPr>
          <a:xfrm rot="5400000">
            <a:off x="11320640" y="4821973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3" name="Rectangle 12"/>
          <p:cNvSpPr/>
          <p:nvPr/>
        </p:nvSpPr>
        <p:spPr>
          <a:xfrm>
            <a:off x="10885212" y="439960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4" name="Rectangle 13"/>
          <p:cNvSpPr/>
          <p:nvPr/>
        </p:nvSpPr>
        <p:spPr>
          <a:xfrm>
            <a:off x="10885212" y="3729047"/>
            <a:ext cx="1314994" cy="4441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5" name="Rectangle 14"/>
          <p:cNvSpPr/>
          <p:nvPr/>
        </p:nvSpPr>
        <p:spPr>
          <a:xfrm>
            <a:off x="10885212" y="2871252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6" name="Rectangle 15"/>
          <p:cNvSpPr/>
          <p:nvPr/>
        </p:nvSpPr>
        <p:spPr>
          <a:xfrm rot="5400000">
            <a:off x="11320640" y="2636122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7" name="Rectangle 16"/>
          <p:cNvSpPr/>
          <p:nvPr/>
        </p:nvSpPr>
        <p:spPr>
          <a:xfrm>
            <a:off x="10885212" y="2200692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8" name="Rectangle 17"/>
          <p:cNvSpPr/>
          <p:nvPr/>
        </p:nvSpPr>
        <p:spPr>
          <a:xfrm>
            <a:off x="10893419" y="885696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9" name="Rectangle 18"/>
          <p:cNvSpPr/>
          <p:nvPr/>
        </p:nvSpPr>
        <p:spPr>
          <a:xfrm rot="5400000">
            <a:off x="11331934" y="436167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20" name="Rectangle 19"/>
          <p:cNvSpPr/>
          <p:nvPr/>
        </p:nvSpPr>
        <p:spPr>
          <a:xfrm>
            <a:off x="10893419" y="1536144"/>
            <a:ext cx="1314994" cy="4441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21" name="Rectangle 20"/>
          <p:cNvSpPr/>
          <p:nvPr/>
        </p:nvSpPr>
        <p:spPr>
          <a:xfrm>
            <a:off x="10893420" y="1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22" name="Rectangle 21"/>
          <p:cNvSpPr/>
          <p:nvPr/>
        </p:nvSpPr>
        <p:spPr>
          <a:xfrm>
            <a:off x="-91441" y="5876305"/>
            <a:ext cx="12291647" cy="98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7" y="6002117"/>
            <a:ext cx="3082844" cy="7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61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6" y="134938"/>
            <a:ext cx="102870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634067"/>
            <a:ext cx="10295467" cy="4336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" y="1454651"/>
            <a:ext cx="9999133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0" name="Rectangle 9"/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1" name="Rectangle 10"/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2" name="Rectangle 11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</p:spTree>
    <p:extLst>
      <p:ext uri="{BB962C8B-B14F-4D97-AF65-F5344CB8AC3E}">
        <p14:creationId xmlns:p14="http://schemas.microsoft.com/office/powerpoint/2010/main" val="2377829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709739"/>
            <a:ext cx="9491133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4711172"/>
            <a:ext cx="9491133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  <a:latin typeface="Gotham Ligh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568241"/>
            <a:ext cx="9999133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9" name="Rectangle 8"/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0" name="Rectangle 9"/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1" name="Rectangle 10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</p:spTree>
    <p:extLst>
      <p:ext uri="{BB962C8B-B14F-4D97-AF65-F5344CB8AC3E}">
        <p14:creationId xmlns:p14="http://schemas.microsoft.com/office/powerpoint/2010/main" val="116018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6" y="134937"/>
            <a:ext cx="102870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99" y="1634067"/>
            <a:ext cx="10295467" cy="4336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" y="1454651"/>
            <a:ext cx="9999133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877007" y="5526314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10441578" y="597843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98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1066" y="1634068"/>
            <a:ext cx="5105400" cy="4336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3467" y="1634069"/>
            <a:ext cx="5054599" cy="4336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1066" y="134938"/>
            <a:ext cx="102870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856134" y="134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3EEF4E-FEA8-4738-B8DC-B364C66A1727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10" name="Rectangle 9"/>
          <p:cNvSpPr/>
          <p:nvPr/>
        </p:nvSpPr>
        <p:spPr>
          <a:xfrm>
            <a:off x="-1" y="1454651"/>
            <a:ext cx="9999133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1" name="Rectangle 10"/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2" name="Rectangle 11"/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3" name="Rectangle 12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</p:spTree>
    <p:extLst>
      <p:ext uri="{BB962C8B-B14F-4D97-AF65-F5344CB8AC3E}">
        <p14:creationId xmlns:p14="http://schemas.microsoft.com/office/powerpoint/2010/main" val="3792055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067" y="1681163"/>
            <a:ext cx="501052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75" y="2505076"/>
            <a:ext cx="5015820" cy="34970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3562" y="1681163"/>
            <a:ext cx="5134505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3561" y="2505076"/>
            <a:ext cx="5134506" cy="34970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1066" y="134938"/>
            <a:ext cx="102870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1454651"/>
            <a:ext cx="9999133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2" name="Rectangle 11"/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3" name="Rectangle 12"/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4" name="Rectangle 13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</p:spTree>
    <p:extLst>
      <p:ext uri="{BB962C8B-B14F-4D97-AF65-F5344CB8AC3E}">
        <p14:creationId xmlns:p14="http://schemas.microsoft.com/office/powerpoint/2010/main" val="2689654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1066" y="134938"/>
            <a:ext cx="102870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1454651"/>
            <a:ext cx="9999133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8" name="Rectangle 7"/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</p:spTree>
    <p:extLst>
      <p:ext uri="{BB962C8B-B14F-4D97-AF65-F5344CB8AC3E}">
        <p14:creationId xmlns:p14="http://schemas.microsoft.com/office/powerpoint/2010/main" val="4267178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1066" y="134938"/>
            <a:ext cx="102870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1454651"/>
            <a:ext cx="9999133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</p:spTree>
    <p:extLst>
      <p:ext uri="{BB962C8B-B14F-4D97-AF65-F5344CB8AC3E}">
        <p14:creationId xmlns:p14="http://schemas.microsoft.com/office/powerpoint/2010/main" val="2334501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aroon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8" name="Rectangle 7"/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1" y="1137921"/>
            <a:ext cx="10287000" cy="254639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3582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Navy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8" name="Rectangle 7"/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1" y="1137921"/>
            <a:ext cx="10287000" cy="254639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8383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Navy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8" name="Rectangle 7"/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1" y="1137921"/>
            <a:ext cx="10287000" cy="254639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5239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Navy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8" name="Rectangle 7"/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1" y="1137921"/>
            <a:ext cx="10287000" cy="254639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4631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Navy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8" name="Rectangle 7"/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1" y="1137921"/>
            <a:ext cx="10287000" cy="254639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3004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Navy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8" name="Rectangle 7"/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1" y="1137921"/>
            <a:ext cx="10287000" cy="254639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024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709738"/>
            <a:ext cx="9491133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4711171"/>
            <a:ext cx="9491133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  <a:latin typeface="Gotham Ligh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568241"/>
            <a:ext cx="9999133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877007" y="5526314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10441578" y="597843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22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876" y="987425"/>
            <a:ext cx="58427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143124"/>
            <a:ext cx="3932237" cy="37258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066897"/>
            <a:ext cx="4754880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</p:spTree>
    <p:extLst>
      <p:ext uri="{BB962C8B-B14F-4D97-AF65-F5344CB8AC3E}">
        <p14:creationId xmlns:p14="http://schemas.microsoft.com/office/powerpoint/2010/main" val="1613478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55864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143124"/>
            <a:ext cx="3932237" cy="37258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066897"/>
            <a:ext cx="4754880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2" name="Rectangle 11"/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3" name="Rectangle 12"/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14" name="Rectangle 13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</p:spTree>
    <p:extLst>
      <p:ext uri="{BB962C8B-B14F-4D97-AF65-F5344CB8AC3E}">
        <p14:creationId xmlns:p14="http://schemas.microsoft.com/office/powerpoint/2010/main" val="1395796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2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41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95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ctangle&#10;&#10;Description automatically generated">
            <a:extLst>
              <a:ext uri="{FF2B5EF4-FFF2-40B4-BE49-F238E27FC236}">
                <a16:creationId xmlns:a16="http://schemas.microsoft.com/office/drawing/2014/main" id="{821DCFB2-A98B-470A-137C-B6EC30D33A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-8313"/>
            <a:ext cx="121872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45094-29E4-4B5D-F664-2B8AD0BDF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86" y="4982845"/>
            <a:ext cx="10515600" cy="1325563"/>
          </a:xfrm>
        </p:spPr>
        <p:txBody>
          <a:bodyPr>
            <a:noAutofit/>
          </a:bodyPr>
          <a:lstStyle>
            <a:lvl1pPr>
              <a:defRPr sz="3200" cap="all" spc="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A03F8E-D616-F5D1-3842-A67BE7F87F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925" y="5935663"/>
            <a:ext cx="7289800" cy="714375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lnSpc>
                <a:spcPct val="114000"/>
              </a:lnSpc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DC75E7-19CE-ABBB-AC6F-E2E1310FE7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8312"/>
            <a:ext cx="12192000" cy="50867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4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1066" y="1634068"/>
            <a:ext cx="5105400" cy="4336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3466" y="1634068"/>
            <a:ext cx="5054599" cy="4336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1066" y="134937"/>
            <a:ext cx="102870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856134" y="1349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3EEF4E-FEA8-4738-B8DC-B364C66A17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" y="1454651"/>
            <a:ext cx="9999133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877007" y="5526314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10441578" y="597843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3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067" y="1681163"/>
            <a:ext cx="501052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75" y="2505075"/>
            <a:ext cx="5015820" cy="34970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3561" y="1681163"/>
            <a:ext cx="5134505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3561" y="2505075"/>
            <a:ext cx="5134506" cy="34970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1066" y="134937"/>
            <a:ext cx="102870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1454651"/>
            <a:ext cx="9999133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877007" y="5526314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10441578" y="597843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5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1066" y="134937"/>
            <a:ext cx="102870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1454651"/>
            <a:ext cx="9999133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877007" y="5526314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12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1066" y="134937"/>
            <a:ext cx="102870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1454651"/>
            <a:ext cx="9999133" cy="6673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82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roon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877007" y="5526314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5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" y="1137920"/>
            <a:ext cx="10287000" cy="254639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5389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877007" y="5526314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10441578" y="5978435"/>
            <a:ext cx="1314994" cy="444137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D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" y="1137920"/>
            <a:ext cx="10287000" cy="254639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593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04999"/>
            <a:ext cx="10515600" cy="427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6134" y="1349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EEF4E-FEA8-4738-B8DC-B364C66A1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7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1336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bRuzRS4Ao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apidsurveyproject.com/our-research/a-hardship-chain-reaction" TargetMode="Externa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tfalliance.sharefile.com/share/view/se4b4887a15934119a358e91490d6000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ap.nationalacademies.org/catalog/25246/a-roadmap-to-reducing-child-povert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cf.hhs.gov/sites/default/files/documents/cb/cm2021.pd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18" Type="http://schemas.openxmlformats.org/officeDocument/2006/relationships/image" Target="../media/image6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Relationship Id="rId14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pp.org/blog/maine-joins-growing-list-of-states-repealing-tanf-full-family-sanction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sl.org/research/labor-and-employment/earned-income-tax-credits-for-working-families.aspx#:~:text=24%20states%2C%20D.C.%2C%20Guam%20and,tax%20return%20must%20be%20filed.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i.org/minimum-wage-tracker/#/min_wage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hyperlink" Target="https://www.epi.org/blog/the-value-of-the-federal-minimum-wage-is-at-its-lowest-point-in-66-years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ff.org/womens-health-policy/fact-sheet/paid-leave-in-u-s/" TargetMode="External"/><Relationship Id="rId4" Type="http://schemas.openxmlformats.org/officeDocument/2006/relationships/hyperlink" Target="https://pn3policy.org/pn-3-state-policy-roadmap-2022/us/paid-family-leave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www.cbpp.org/research/economy/how-many-weeks-of-unemployment-compensation-are-available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j.gov/dcf/providers/notices/requests/2023-RFP.FCP.UNHV-5.25.2023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8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8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build-back-better/" TargetMode="External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82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rban.org/sites/default/files/publication/104547/uninsurance-rose-among-children-and-parents-in-2019.pd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bpp.org/research/health/housing-and-health-problems-are-intertwined-so-are-their-solutions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hyperlink" Target="https://www.ncdhhs.gov/about/department-initiatives/healthy-opportunities/healthy-opportunities-pilots" TargetMode="External"/><Relationship Id="rId7" Type="http://schemas.openxmlformats.org/officeDocument/2006/relationships/image" Target="../media/image111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hyperlink" Target="https://content.govdelivery.com/accounts/ORDHS/bulletins/32f681f" TargetMode="External"/><Relationship Id="rId4" Type="http://schemas.openxmlformats.org/officeDocument/2006/relationships/hyperlink" Target="https://www.dhcs.ca.gov/provgovpart/Pages/CalAIM-1115-and-1915b-Waiver-Renewals.aspx" TargetMode="External"/><Relationship Id="rId9" Type="http://schemas.openxmlformats.org/officeDocument/2006/relationships/hyperlink" Target="https://www.kff.org/medicaid/issue-brief/medicaid-waiver-tracker-approved-and-pending-section-1115-waivers-by-state/#Table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spe.hhs.gov/topics/poverty-economic-mobility/poverty-guidelines?utm_medium=email&amp;utm_source=govdeliver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t.gov/Office-of-the-Governor/News/Press-Releases/2022/06-2022/Governor-Lamont-Announces-Expansion-of-Head-Start-On-Housing?utm_medium=email&amp;utm_campaign=Governor%20Lamont%20Announces%20Expansion%20of%20Head%20Start%20On%20Housing%20A%20State%20Pilot%20Program%20Increasing%20Access%20To%20Permanent%20Housing%20for%20Families%20With%20Young%20Children&amp;utm_content=Governor%20Lamont%20Announces%20Expansion%20of%20Head%20Start%20On%20Housing%20A%20State%20Pilot%20Program%20Increasing%20Access%20To%20Permanent%20Housing%20for%20Families%20With%20Young%20Children+CID_2e8a9c5485429033efecb6f36d3997f4&amp;utm_source=Office%20of%20the%20Governor%20Campaign%20Monitor&amp;utm_term=Governor%20Lamont%20Announces%20Expansion%20of%20Head%20Start%20On%20Housing%20A%20State%20Pilot%20Program%20Increasing%20Access%20To%20Permanent%20Housing%20for%20Families%20With%20Young%20Children%20%E2%80%8B%20%E2%80%8B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lacrossetribune.com/community/couleecourier/county-approves-funds-to-provide-short-term-housing-to-child-welfare-families/article_ae190eb8-4a42-11ed-a5e2-dbeeda26887b.html?utm_medium=email&amp;utm_source=govdelivery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sgp.fas.org/crs/misc/RL32760.pdf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15.png"/><Relationship Id="rId4" Type="http://schemas.openxmlformats.org/officeDocument/2006/relationships/hyperlink" Target="https://www.cbpp.org/research/income-security/increases-in-tanf-cash-benefit-levels-are-critical-to-help-families-meet-0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nfo.legislature.ca.gov/faces/billNavClient.xhtml?bill_id=202120220SB187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acf.hhs.gov/sites/default/files/documents/cb/cm2019.pdf" TargetMode="External"/><Relationship Id="rId4" Type="http://schemas.openxmlformats.org/officeDocument/2006/relationships/image" Target="../media/image24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et.org/legislature/archives/?nola=WLEGP+021036&amp;stream=aHR0cHM6Ly81ODc4ZmQxZWQ1NDIyLnN0cmVhbWxvY2submV0L3dvcmRwcmVzcy9fZGVmaW5zdF8vbXA0OndsZWdwL3dsZWdwXzAyMTAzNi5tcDQvcGxheWxpc3QubTN1OA%3D%3D&amp;jwsource=em" TargetMode="External"/><Relationship Id="rId4" Type="http://schemas.openxmlformats.org/officeDocument/2006/relationships/image" Target="../media/image120.sv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otda.ny.gov/news/meetings/attachments/2023-01-12-CPRAC-Reforming-Child-Credit.pdf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hyperlink" Target="http://chapinhall.org/ecsproject" TargetMode="External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80ED-BFD2-DC4D-90DD-1BC48278E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81154"/>
            <a:ext cx="11323214" cy="2979713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5000" dirty="0"/>
              <a:t>Economic &amp; Concrete Supports, Family Well-being, and Reducing Risk for Child Welfare Involvement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57518-46C3-2AE3-4F97-8B4AECE743C1}"/>
              </a:ext>
            </a:extLst>
          </p:cNvPr>
          <p:cNvSpPr txBox="1"/>
          <p:nvPr/>
        </p:nvSpPr>
        <p:spPr>
          <a:xfrm>
            <a:off x="6096000" y="6023113"/>
            <a:ext cx="5751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North Carolina Economic Supports Conference</a:t>
            </a:r>
          </a:p>
          <a:p>
            <a:r>
              <a:rPr lang="en-US" dirty="0">
                <a:latin typeface="+mj-lt"/>
              </a:rPr>
              <a:t>	July 2023</a:t>
            </a:r>
          </a:p>
        </p:txBody>
      </p:sp>
    </p:spTree>
    <p:extLst>
      <p:ext uri="{BB962C8B-B14F-4D97-AF65-F5344CB8AC3E}">
        <p14:creationId xmlns:p14="http://schemas.microsoft.com/office/powerpoint/2010/main" val="3045616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51FB2-BD35-AD49-9528-95522EF7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32328"/>
            <a:ext cx="11611372" cy="1334814"/>
          </a:xfrm>
        </p:spPr>
        <p:txBody>
          <a:bodyPr>
            <a:noAutofit/>
          </a:bodyPr>
          <a:lstStyle/>
          <a:p>
            <a:r>
              <a:rPr lang="en-US" sz="3400" dirty="0"/>
              <a:t>But the Association Diminishes When </a:t>
            </a:r>
            <a:br>
              <a:rPr lang="en-US" sz="3400" dirty="0"/>
            </a:br>
            <a:r>
              <a:rPr lang="en-US" sz="3400" dirty="0"/>
              <a:t>Negative Earnings Shocks Are Offset by Public Benefits</a:t>
            </a:r>
            <a:br>
              <a:rPr lang="en-US" sz="3400" dirty="0"/>
            </a:br>
            <a:r>
              <a:rPr lang="en-US" sz="2400" dirty="0"/>
              <a:t>(slide 2 of 2)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4404A-1C2E-9E4E-836A-3A3062D4C7A8}"/>
              </a:ext>
            </a:extLst>
          </p:cNvPr>
          <p:cNvSpPr txBox="1"/>
          <p:nvPr/>
        </p:nvSpPr>
        <p:spPr>
          <a:xfrm>
            <a:off x="3238160" y="2536955"/>
            <a:ext cx="7701185" cy="34932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Accessing sufficient public benefits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when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Calibri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negative earnings shocks occur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effectively buffers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against the risk of child welfare involvement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Calibri"/>
              </a:rPr>
              <a:t>Buffer is particularly strong for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families with young children (ages 0–4), who are associated with a: 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12% decrease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in risk for CPS involvement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50% decrease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in risk for physical abuse investigation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9A66F-9A26-5642-8DC5-76660ECAA98F}"/>
              </a:ext>
            </a:extLst>
          </p:cNvPr>
          <p:cNvSpPr txBox="1"/>
          <p:nvPr/>
        </p:nvSpPr>
        <p:spPr>
          <a:xfrm>
            <a:off x="204107" y="6386449"/>
            <a:ext cx="339962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(Cai, 2021)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7" name="Graphic 7" descr="Wallet with solid fill">
            <a:extLst>
              <a:ext uri="{FF2B5EF4-FFF2-40B4-BE49-F238E27FC236}">
                <a16:creationId xmlns:a16="http://schemas.microsoft.com/office/drawing/2014/main" id="{F9C5D47E-FE75-42CF-BA75-ED480CBE8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436" y="2725402"/>
            <a:ext cx="2802833" cy="2813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6429" y="2004888"/>
            <a:ext cx="945026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For low-income families with recently closed CPS investigations: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636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12F6-21B4-934A-874B-E07F8A0AD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5" y="134937"/>
            <a:ext cx="10679391" cy="1325563"/>
          </a:xfrm>
        </p:spPr>
        <p:txBody>
          <a:bodyPr>
            <a:noAutofit/>
          </a:bodyPr>
          <a:lstStyle/>
          <a:p>
            <a:r>
              <a:rPr lang="en-US" sz="4000"/>
              <a:t>The Intersection of Family Economic Insecurity &amp; Child Welfare Involvement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EC608-64DE-584C-865F-232BF597C4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413" y="1648650"/>
            <a:ext cx="4889500" cy="9048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600">
                <a:ea typeface="+mn-lt"/>
                <a:cs typeface="+mn-lt"/>
              </a:rPr>
              <a:t>Most reliable </a:t>
            </a:r>
            <a:r>
              <a:rPr lang="en-US" sz="2600" b="1">
                <a:solidFill>
                  <a:schemeClr val="accent4">
                    <a:lumMod val="75000"/>
                  </a:schemeClr>
                </a:solidFill>
                <a:ea typeface="+mn-lt"/>
                <a:cs typeface="+mn-lt"/>
              </a:rPr>
              <a:t>economic predictors of child welfare involvement</a:t>
            </a:r>
            <a:endParaRPr lang="en-US" sz="2600" b="1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ECEDF-9FE1-4499-AC7C-95DA9E4185A9}"/>
              </a:ext>
            </a:extLst>
          </p:cNvPr>
          <p:cNvSpPr txBox="1"/>
          <p:nvPr/>
        </p:nvSpPr>
        <p:spPr>
          <a:xfrm>
            <a:off x="5135846" y="1639944"/>
            <a:ext cx="6400798" cy="8390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Strongest predictors of </a:t>
            </a:r>
          </a:p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213368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investigated neglect reports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213368"/>
              </a:solidFill>
              <a:effectLst/>
              <a:uLnTx/>
              <a:uFillTx/>
              <a:latin typeface="Garamond"/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91BA10-8942-4353-8707-425AE425D8AD}"/>
              </a:ext>
            </a:extLst>
          </p:cNvPr>
          <p:cNvSpPr txBox="1"/>
          <p:nvPr/>
        </p:nvSpPr>
        <p:spPr>
          <a:xfrm>
            <a:off x="55852" y="6321022"/>
            <a:ext cx="39464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(Conrad-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Hiebner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systematic review) 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8EE584-DDBB-4441-96B4-72D8E7D17541}"/>
              </a:ext>
            </a:extLst>
          </p:cNvPr>
          <p:cNvCxnSpPr/>
          <p:nvPr/>
        </p:nvCxnSpPr>
        <p:spPr>
          <a:xfrm>
            <a:off x="5049539" y="1698969"/>
            <a:ext cx="11262" cy="5045462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6D2F21C-6F98-4283-939D-28805B5C6E6B}"/>
              </a:ext>
            </a:extLst>
          </p:cNvPr>
          <p:cNvSpPr txBox="1"/>
          <p:nvPr/>
        </p:nvSpPr>
        <p:spPr>
          <a:xfrm>
            <a:off x="5133427" y="6287905"/>
            <a:ext cx="35002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Slack, 2011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cross-study comparison) 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620A1E-BC97-4ECA-BB34-0E69571B1B51}"/>
              </a:ext>
            </a:extLst>
          </p:cNvPr>
          <p:cNvGrpSpPr/>
          <p:nvPr/>
        </p:nvGrpSpPr>
        <p:grpSpPr>
          <a:xfrm>
            <a:off x="472544" y="2654372"/>
            <a:ext cx="4042805" cy="2568670"/>
            <a:chOff x="614406" y="2859704"/>
            <a:chExt cx="4049816" cy="2606859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4E5DAE0E-1159-493F-AB0E-6C46C4466620}"/>
                </a:ext>
              </a:extLst>
            </p:cNvPr>
            <p:cNvSpPr/>
            <p:nvPr/>
          </p:nvSpPr>
          <p:spPr>
            <a:xfrm>
              <a:off x="614406" y="2875429"/>
              <a:ext cx="1828800" cy="1188720"/>
            </a:xfrm>
            <a:prstGeom prst="roundRect">
              <a:avLst/>
            </a:prstGeom>
            <a:solidFill>
              <a:srgbClr val="1C9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7" name="Rectangle: Rounded Corners 21">
              <a:extLst>
                <a:ext uri="{FF2B5EF4-FFF2-40B4-BE49-F238E27FC236}">
                  <a16:creationId xmlns:a16="http://schemas.microsoft.com/office/drawing/2014/main" id="{D9454E3F-5B7C-4EC4-85B9-B3AD4ACCD5FF}"/>
                </a:ext>
              </a:extLst>
            </p:cNvPr>
            <p:cNvSpPr/>
            <p:nvPr/>
          </p:nvSpPr>
          <p:spPr>
            <a:xfrm>
              <a:off x="2835422" y="2884436"/>
              <a:ext cx="1828800" cy="1188720"/>
            </a:xfrm>
            <a:prstGeom prst="roundRect">
              <a:avLst/>
            </a:prstGeom>
            <a:solidFill>
              <a:srgbClr val="1C9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8" name="Rectangle: Rounded Corners 22">
              <a:extLst>
                <a:ext uri="{FF2B5EF4-FFF2-40B4-BE49-F238E27FC236}">
                  <a16:creationId xmlns:a16="http://schemas.microsoft.com/office/drawing/2014/main" id="{D8EAECA1-753C-444E-BF9C-30CDA3706F19}"/>
                </a:ext>
              </a:extLst>
            </p:cNvPr>
            <p:cNvSpPr/>
            <p:nvPr/>
          </p:nvSpPr>
          <p:spPr>
            <a:xfrm>
              <a:off x="1596491" y="4277843"/>
              <a:ext cx="1828800" cy="1188720"/>
            </a:xfrm>
            <a:prstGeom prst="roundRect">
              <a:avLst/>
            </a:prstGeom>
            <a:solidFill>
              <a:srgbClr val="1C9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705C2F-F404-47E7-83E1-D895A906B864}"/>
                </a:ext>
              </a:extLst>
            </p:cNvPr>
            <p:cNvSpPr txBox="1"/>
            <p:nvPr/>
          </p:nvSpPr>
          <p:spPr>
            <a:xfrm>
              <a:off x="690395" y="2936124"/>
              <a:ext cx="1418822" cy="655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9C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Income Loss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667B80-7F84-48B4-8264-FA5D9DBC1ABA}"/>
                </a:ext>
              </a:extLst>
            </p:cNvPr>
            <p:cNvSpPr txBox="1"/>
            <p:nvPr/>
          </p:nvSpPr>
          <p:spPr>
            <a:xfrm>
              <a:off x="3245400" y="2859704"/>
              <a:ext cx="1418822" cy="937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9C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Cumulative Material Hardship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0B3E8F-5110-46C9-907A-42846F8B08BD}"/>
                </a:ext>
              </a:extLst>
            </p:cNvPr>
            <p:cNvSpPr txBox="1"/>
            <p:nvPr/>
          </p:nvSpPr>
          <p:spPr>
            <a:xfrm>
              <a:off x="1606221" y="4382607"/>
              <a:ext cx="1418822" cy="655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9C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Housing Hardship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EB576F-29FF-47D2-9BE4-07D4F07B332A}"/>
              </a:ext>
            </a:extLst>
          </p:cNvPr>
          <p:cNvGrpSpPr/>
          <p:nvPr/>
        </p:nvGrpSpPr>
        <p:grpSpPr>
          <a:xfrm>
            <a:off x="5265919" y="2657695"/>
            <a:ext cx="1828800" cy="1188720"/>
            <a:chOff x="5490014" y="2869610"/>
            <a:chExt cx="1828800" cy="11887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DC8D74D-D707-4060-A5DE-ED61E0DBA080}"/>
                </a:ext>
              </a:extLst>
            </p:cNvPr>
            <p:cNvGrpSpPr/>
            <p:nvPr/>
          </p:nvGrpSpPr>
          <p:grpSpPr>
            <a:xfrm>
              <a:off x="5490014" y="2869610"/>
              <a:ext cx="1828800" cy="1188720"/>
              <a:chOff x="7657136" y="3459720"/>
              <a:chExt cx="1828800" cy="1188720"/>
            </a:xfrm>
          </p:grpSpPr>
          <p:sp>
            <p:nvSpPr>
              <p:cNvPr id="25" name="Rectangle: Rounded Corners 32">
                <a:extLst>
                  <a:ext uri="{FF2B5EF4-FFF2-40B4-BE49-F238E27FC236}">
                    <a16:creationId xmlns:a16="http://schemas.microsoft.com/office/drawing/2014/main" id="{C8AF517C-5CCD-4258-83E2-924C9286C3A1}"/>
                  </a:ext>
                </a:extLst>
              </p:cNvPr>
              <p:cNvSpPr/>
              <p:nvPr/>
            </p:nvSpPr>
            <p:spPr>
              <a:xfrm>
                <a:off x="7657136" y="3459720"/>
                <a:ext cx="1828800" cy="1188720"/>
              </a:xfrm>
              <a:prstGeom prst="roundRect">
                <a:avLst/>
              </a:prstGeom>
              <a:solidFill>
                <a:srgbClr val="2133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9C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4B86F76-B709-4AE4-AAE5-FF0AF01FC15F}"/>
                  </a:ext>
                </a:extLst>
              </p:cNvPr>
              <p:cNvSpPr txBox="1"/>
              <p:nvPr/>
            </p:nvSpPr>
            <p:spPr>
              <a:xfrm>
                <a:off x="7720320" y="3922126"/>
                <a:ext cx="14188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9CDE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Food pantry use</a:t>
                </a:r>
              </a:p>
            </p:txBody>
          </p:sp>
        </p:grpSp>
        <p:pic>
          <p:nvPicPr>
            <p:cNvPr id="24" name="Graphic 63" descr="Grocery bag with solid fill">
              <a:extLst>
                <a:ext uri="{FF2B5EF4-FFF2-40B4-BE49-F238E27FC236}">
                  <a16:creationId xmlns:a16="http://schemas.microsoft.com/office/drawing/2014/main" id="{82FB9C1C-2773-4D77-987E-20CBA7833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0922" y="2937311"/>
              <a:ext cx="782736" cy="78273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6BD1F7-F477-4A82-8441-1CBD28E342D8}"/>
              </a:ext>
            </a:extLst>
          </p:cNvPr>
          <p:cNvGrpSpPr/>
          <p:nvPr/>
        </p:nvGrpSpPr>
        <p:grpSpPr>
          <a:xfrm>
            <a:off x="5302401" y="3882037"/>
            <a:ext cx="1828800" cy="1344501"/>
            <a:chOff x="6388668" y="3923297"/>
            <a:chExt cx="1828800" cy="134450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50D86AC-5F1D-431B-B70B-4C6419B32771}"/>
                </a:ext>
              </a:extLst>
            </p:cNvPr>
            <p:cNvGrpSpPr/>
            <p:nvPr/>
          </p:nvGrpSpPr>
          <p:grpSpPr>
            <a:xfrm>
              <a:off x="6388668" y="4079078"/>
              <a:ext cx="1828800" cy="1188720"/>
              <a:chOff x="7686347" y="3441903"/>
              <a:chExt cx="1828800" cy="1188720"/>
            </a:xfrm>
          </p:grpSpPr>
          <p:sp>
            <p:nvSpPr>
              <p:cNvPr id="30" name="Rectangle: Rounded Corners 39">
                <a:extLst>
                  <a:ext uri="{FF2B5EF4-FFF2-40B4-BE49-F238E27FC236}">
                    <a16:creationId xmlns:a16="http://schemas.microsoft.com/office/drawing/2014/main" id="{F9326F8D-E4C4-4D19-9F97-6C6954E21161}"/>
                  </a:ext>
                </a:extLst>
              </p:cNvPr>
              <p:cNvSpPr/>
              <p:nvPr/>
            </p:nvSpPr>
            <p:spPr>
              <a:xfrm>
                <a:off x="7686347" y="3441903"/>
                <a:ext cx="1828800" cy="1188720"/>
              </a:xfrm>
              <a:prstGeom prst="roundRect">
                <a:avLst/>
              </a:prstGeom>
              <a:solidFill>
                <a:srgbClr val="2133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9C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DDEB8D9-90C7-422C-AEBB-B0928B600296}"/>
                  </a:ext>
                </a:extLst>
              </p:cNvPr>
              <p:cNvSpPr txBox="1"/>
              <p:nvPr/>
            </p:nvSpPr>
            <p:spPr>
              <a:xfrm>
                <a:off x="8096325" y="3909057"/>
                <a:ext cx="14188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9CDE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Difficulty paying rent</a:t>
                </a:r>
              </a:p>
            </p:txBody>
          </p:sp>
        </p:grpSp>
        <p:pic>
          <p:nvPicPr>
            <p:cNvPr id="29" name="Graphic 69" descr="Bank check with solid fill">
              <a:extLst>
                <a:ext uri="{FF2B5EF4-FFF2-40B4-BE49-F238E27FC236}">
                  <a16:creationId xmlns:a16="http://schemas.microsoft.com/office/drawing/2014/main" id="{06E86102-71BF-42E7-A9F9-BE30411E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016" y="3923297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774B44A-A37B-4998-AE90-6DE82B256534}"/>
              </a:ext>
            </a:extLst>
          </p:cNvPr>
          <p:cNvGrpSpPr/>
          <p:nvPr/>
        </p:nvGrpSpPr>
        <p:grpSpPr>
          <a:xfrm>
            <a:off x="9775540" y="4036007"/>
            <a:ext cx="2103144" cy="1188720"/>
            <a:chOff x="9582774" y="4262365"/>
            <a:chExt cx="2103144" cy="118872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882F9F8-C7FC-4F94-A070-38FF7B6CC18E}"/>
                </a:ext>
              </a:extLst>
            </p:cNvPr>
            <p:cNvGrpSpPr/>
            <p:nvPr/>
          </p:nvGrpSpPr>
          <p:grpSpPr>
            <a:xfrm>
              <a:off x="9582774" y="4262365"/>
              <a:ext cx="1974823" cy="1188720"/>
              <a:chOff x="7498587" y="3512582"/>
              <a:chExt cx="1974823" cy="1188720"/>
            </a:xfrm>
          </p:grpSpPr>
          <p:sp>
            <p:nvSpPr>
              <p:cNvPr id="36" name="Rectangle: Rounded Corners 51">
                <a:extLst>
                  <a:ext uri="{FF2B5EF4-FFF2-40B4-BE49-F238E27FC236}">
                    <a16:creationId xmlns:a16="http://schemas.microsoft.com/office/drawing/2014/main" id="{74556564-A5C2-4FF9-8E6D-FAA03510E066}"/>
                  </a:ext>
                </a:extLst>
              </p:cNvPr>
              <p:cNvSpPr/>
              <p:nvPr/>
            </p:nvSpPr>
            <p:spPr>
              <a:xfrm>
                <a:off x="7498587" y="3512582"/>
                <a:ext cx="1974823" cy="1188720"/>
              </a:xfrm>
              <a:prstGeom prst="roundRect">
                <a:avLst/>
              </a:prstGeom>
              <a:solidFill>
                <a:srgbClr val="2133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9C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F576D47-6425-45CF-9675-06887FE50434}"/>
                  </a:ext>
                </a:extLst>
              </p:cNvPr>
              <p:cNvSpPr txBox="1"/>
              <p:nvPr/>
            </p:nvSpPr>
            <p:spPr>
              <a:xfrm>
                <a:off x="7521320" y="3600842"/>
                <a:ext cx="150878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9CDE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Inability to receive medical care for sick family member</a:t>
                </a:r>
              </a:p>
            </p:txBody>
          </p:sp>
        </p:grpSp>
        <p:pic>
          <p:nvPicPr>
            <p:cNvPr id="35" name="Graphic 59" descr="Medicine with solid fill">
              <a:extLst>
                <a:ext uri="{FF2B5EF4-FFF2-40B4-BE49-F238E27FC236}">
                  <a16:creationId xmlns:a16="http://schemas.microsoft.com/office/drawing/2014/main" id="{DED229D0-2535-49B6-ADF6-87BDA636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380" y="4290009"/>
              <a:ext cx="795538" cy="79553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D275DBC-60BC-43F7-8661-1262253FA52D}"/>
              </a:ext>
            </a:extLst>
          </p:cNvPr>
          <p:cNvGrpSpPr/>
          <p:nvPr/>
        </p:nvGrpSpPr>
        <p:grpSpPr>
          <a:xfrm>
            <a:off x="7578177" y="2657695"/>
            <a:ext cx="1828800" cy="1188720"/>
            <a:chOff x="7931389" y="2851793"/>
            <a:chExt cx="1828800" cy="118872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5B28A64-DC1E-4275-97AE-813AF2448C06}"/>
                </a:ext>
              </a:extLst>
            </p:cNvPr>
            <p:cNvGrpSpPr/>
            <p:nvPr/>
          </p:nvGrpSpPr>
          <p:grpSpPr>
            <a:xfrm>
              <a:off x="7931389" y="2851793"/>
              <a:ext cx="1828800" cy="1188720"/>
              <a:chOff x="7686347" y="3441903"/>
              <a:chExt cx="1828800" cy="1188720"/>
            </a:xfrm>
          </p:grpSpPr>
          <p:sp>
            <p:nvSpPr>
              <p:cNvPr id="42" name="Rectangle: Rounded Corners 45">
                <a:extLst>
                  <a:ext uri="{FF2B5EF4-FFF2-40B4-BE49-F238E27FC236}">
                    <a16:creationId xmlns:a16="http://schemas.microsoft.com/office/drawing/2014/main" id="{4BDD5EEB-1FBB-4AE6-B711-5D183767950F}"/>
                  </a:ext>
                </a:extLst>
              </p:cNvPr>
              <p:cNvSpPr/>
              <p:nvPr/>
            </p:nvSpPr>
            <p:spPr>
              <a:xfrm>
                <a:off x="7686347" y="3441903"/>
                <a:ext cx="1828800" cy="1188720"/>
              </a:xfrm>
              <a:prstGeom prst="roundRect">
                <a:avLst/>
              </a:prstGeom>
              <a:solidFill>
                <a:srgbClr val="2133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9C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B067F10-068C-4582-8395-835B52948A0A}"/>
                  </a:ext>
                </a:extLst>
              </p:cNvPr>
              <p:cNvSpPr txBox="1"/>
              <p:nvPr/>
            </p:nvSpPr>
            <p:spPr>
              <a:xfrm>
                <a:off x="8093639" y="3950853"/>
                <a:ext cx="14188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9CDE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Cutting meals</a:t>
                </a:r>
              </a:p>
            </p:txBody>
          </p:sp>
        </p:grpSp>
        <p:pic>
          <p:nvPicPr>
            <p:cNvPr id="41" name="Graphic 65" descr="Lunch Box with solid fill">
              <a:extLst>
                <a:ext uri="{FF2B5EF4-FFF2-40B4-BE49-F238E27FC236}">
                  <a16:creationId xmlns:a16="http://schemas.microsoft.com/office/drawing/2014/main" id="{7EC378EC-1936-4F1A-9599-A91D85196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740" y="3090518"/>
              <a:ext cx="818255" cy="81825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D76B2F7-8343-41AC-A3AE-4C50347A744A}"/>
              </a:ext>
            </a:extLst>
          </p:cNvPr>
          <p:cNvGrpSpPr/>
          <p:nvPr/>
        </p:nvGrpSpPr>
        <p:grpSpPr>
          <a:xfrm>
            <a:off x="9858538" y="2613814"/>
            <a:ext cx="1828800" cy="1229275"/>
            <a:chOff x="5125243" y="5305173"/>
            <a:chExt cx="1828800" cy="12292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5CBB08E-CCFF-4944-8C59-80AA1E09BEDD}"/>
                </a:ext>
              </a:extLst>
            </p:cNvPr>
            <p:cNvGrpSpPr/>
            <p:nvPr/>
          </p:nvGrpSpPr>
          <p:grpSpPr>
            <a:xfrm>
              <a:off x="5125243" y="5334119"/>
              <a:ext cx="1828800" cy="1200329"/>
              <a:chOff x="7686347" y="3430294"/>
              <a:chExt cx="1828800" cy="1200329"/>
            </a:xfrm>
          </p:grpSpPr>
          <p:sp>
            <p:nvSpPr>
              <p:cNvPr id="47" name="Rectangle: Rounded Corners 42">
                <a:extLst>
                  <a:ext uri="{FF2B5EF4-FFF2-40B4-BE49-F238E27FC236}">
                    <a16:creationId xmlns:a16="http://schemas.microsoft.com/office/drawing/2014/main" id="{D04FEA1F-E384-40E3-A3A8-4402AB41F88D}"/>
                  </a:ext>
                </a:extLst>
              </p:cNvPr>
              <p:cNvSpPr/>
              <p:nvPr/>
            </p:nvSpPr>
            <p:spPr>
              <a:xfrm>
                <a:off x="7686347" y="3441903"/>
                <a:ext cx="1828800" cy="1188720"/>
              </a:xfrm>
              <a:prstGeom prst="roundRect">
                <a:avLst/>
              </a:prstGeom>
              <a:solidFill>
                <a:srgbClr val="2133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9C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873876B-D879-4744-835C-B030AD97BDFF}"/>
                  </a:ext>
                </a:extLst>
              </p:cNvPr>
              <p:cNvSpPr txBox="1"/>
              <p:nvPr/>
            </p:nvSpPr>
            <p:spPr>
              <a:xfrm>
                <a:off x="7712855" y="3430294"/>
                <a:ext cx="12369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9CDE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Short duration of residence</a:t>
                </a:r>
              </a:p>
            </p:txBody>
          </p:sp>
        </p:grpSp>
        <p:pic>
          <p:nvPicPr>
            <p:cNvPr id="46" name="Graphic 67" descr="Box trolley with solid fill">
              <a:extLst>
                <a:ext uri="{FF2B5EF4-FFF2-40B4-BE49-F238E27FC236}">
                  <a16:creationId xmlns:a16="http://schemas.microsoft.com/office/drawing/2014/main" id="{3C00180B-B2C4-4617-A423-EA71B3076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5166" y="5305173"/>
              <a:ext cx="914400" cy="91440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9DBD40-0EF7-411F-A560-C6A09A7837EC}"/>
              </a:ext>
            </a:extLst>
          </p:cNvPr>
          <p:cNvGrpSpPr/>
          <p:nvPr/>
        </p:nvGrpSpPr>
        <p:grpSpPr>
          <a:xfrm>
            <a:off x="7559495" y="4017909"/>
            <a:ext cx="1828800" cy="1188720"/>
            <a:chOff x="8022385" y="5523711"/>
            <a:chExt cx="1828800" cy="11887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2B4A6D3-4A0C-496B-A93D-659197762A02}"/>
                </a:ext>
              </a:extLst>
            </p:cNvPr>
            <p:cNvGrpSpPr/>
            <p:nvPr/>
          </p:nvGrpSpPr>
          <p:grpSpPr>
            <a:xfrm>
              <a:off x="8022385" y="5523711"/>
              <a:ext cx="1828800" cy="1188720"/>
              <a:chOff x="7686347" y="3441903"/>
              <a:chExt cx="1828800" cy="1188720"/>
            </a:xfrm>
          </p:grpSpPr>
          <p:sp>
            <p:nvSpPr>
              <p:cNvPr id="52" name="Rectangle: Rounded Corners 48">
                <a:extLst>
                  <a:ext uri="{FF2B5EF4-FFF2-40B4-BE49-F238E27FC236}">
                    <a16:creationId xmlns:a16="http://schemas.microsoft.com/office/drawing/2014/main" id="{EE9A7903-B320-49FB-A876-15407C3FAACB}"/>
                  </a:ext>
                </a:extLst>
              </p:cNvPr>
              <p:cNvSpPr/>
              <p:nvPr/>
            </p:nvSpPr>
            <p:spPr>
              <a:xfrm>
                <a:off x="7686347" y="3441903"/>
                <a:ext cx="1828800" cy="1188720"/>
              </a:xfrm>
              <a:prstGeom prst="roundRect">
                <a:avLst/>
              </a:prstGeom>
              <a:solidFill>
                <a:srgbClr val="2133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9C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39976C1-0E14-441C-9385-082C2B66AD10}"/>
                  </a:ext>
                </a:extLst>
              </p:cNvPr>
              <p:cNvSpPr txBox="1"/>
              <p:nvPr/>
            </p:nvSpPr>
            <p:spPr>
              <a:xfrm>
                <a:off x="8096325" y="3898232"/>
                <a:ext cx="14188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9CDE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Utility shutoffs</a:t>
                </a:r>
              </a:p>
            </p:txBody>
          </p:sp>
        </p:grpSp>
        <p:pic>
          <p:nvPicPr>
            <p:cNvPr id="51" name="Graphic 57" descr="Lightbulb with solid fill">
              <a:extLst>
                <a:ext uri="{FF2B5EF4-FFF2-40B4-BE49-F238E27FC236}">
                  <a16:creationId xmlns:a16="http://schemas.microsoft.com/office/drawing/2014/main" id="{DB6C289B-2ED3-4A17-A9A7-7E4BC2C2D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067" y="5639564"/>
              <a:ext cx="944612" cy="94461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1447F70-0221-4B46-90A7-B7B71E1D1FDB}"/>
              </a:ext>
            </a:extLst>
          </p:cNvPr>
          <p:cNvGrpSpPr/>
          <p:nvPr/>
        </p:nvGrpSpPr>
        <p:grpSpPr>
          <a:xfrm>
            <a:off x="7556809" y="5359052"/>
            <a:ext cx="1831486" cy="1244185"/>
            <a:chOff x="10130822" y="2727845"/>
            <a:chExt cx="1831486" cy="124418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A0480B6-7796-4DEA-8A39-7B51CAB69AB5}"/>
                </a:ext>
              </a:extLst>
            </p:cNvPr>
            <p:cNvGrpSpPr/>
            <p:nvPr/>
          </p:nvGrpSpPr>
          <p:grpSpPr>
            <a:xfrm>
              <a:off x="10130822" y="2783310"/>
              <a:ext cx="1831486" cy="1188720"/>
              <a:chOff x="7683661" y="3441903"/>
              <a:chExt cx="1831486" cy="1188720"/>
            </a:xfrm>
          </p:grpSpPr>
          <p:sp>
            <p:nvSpPr>
              <p:cNvPr id="57" name="Rectangle: Rounded Corners 54">
                <a:extLst>
                  <a:ext uri="{FF2B5EF4-FFF2-40B4-BE49-F238E27FC236}">
                    <a16:creationId xmlns:a16="http://schemas.microsoft.com/office/drawing/2014/main" id="{77078B2E-31BA-49A9-892E-967029D61754}"/>
                  </a:ext>
                </a:extLst>
              </p:cNvPr>
              <p:cNvSpPr/>
              <p:nvPr/>
            </p:nvSpPr>
            <p:spPr>
              <a:xfrm>
                <a:off x="7686347" y="3441903"/>
                <a:ext cx="1828800" cy="1188720"/>
              </a:xfrm>
              <a:prstGeom prst="roundRect">
                <a:avLst/>
              </a:prstGeom>
              <a:solidFill>
                <a:srgbClr val="2133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9C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5418883-B336-4521-8229-2408A14D8CB8}"/>
                  </a:ext>
                </a:extLst>
              </p:cNvPr>
              <p:cNvSpPr txBox="1"/>
              <p:nvPr/>
            </p:nvSpPr>
            <p:spPr>
              <a:xfrm>
                <a:off x="7683661" y="3964771"/>
                <a:ext cx="18314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9CDE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Public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9CDE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benefit receipt</a:t>
                </a:r>
              </a:p>
            </p:txBody>
          </p:sp>
        </p:grpSp>
        <p:pic>
          <p:nvPicPr>
            <p:cNvPr id="56" name="Graphic 61" descr="Credit card with solid fill">
              <a:extLst>
                <a:ext uri="{FF2B5EF4-FFF2-40B4-BE49-F238E27FC236}">
                  <a16:creationId xmlns:a16="http://schemas.microsoft.com/office/drawing/2014/main" id="{0144DE36-E13C-4D00-B964-9B69670A4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0709" y="2727845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Graphic 5" descr="House with solid fill">
            <a:extLst>
              <a:ext uri="{FF2B5EF4-FFF2-40B4-BE49-F238E27FC236}">
                <a16:creationId xmlns:a16="http://schemas.microsoft.com/office/drawing/2014/main" id="{4435B27C-BF9E-4D53-9F5E-A2D28EB0D9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25929" y="4372245"/>
            <a:ext cx="850796" cy="850796"/>
          </a:xfrm>
          <a:prstGeom prst="rect">
            <a:avLst/>
          </a:prstGeom>
        </p:spPr>
      </p:pic>
      <p:pic>
        <p:nvPicPr>
          <p:cNvPr id="59" name="Graphic 58" descr="Money with solid fill">
            <a:extLst>
              <a:ext uri="{FF2B5EF4-FFF2-40B4-BE49-F238E27FC236}">
                <a16:creationId xmlns:a16="http://schemas.microsoft.com/office/drawing/2014/main" id="{EC03E823-435F-41CA-849B-876A9C57B3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26730" y="2970540"/>
            <a:ext cx="897611" cy="897611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4B72C655-987A-4288-921F-DFF1927984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97112" y="3073313"/>
            <a:ext cx="665041" cy="6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33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6BB48-AB0A-4655-B276-16B6D1645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93" y="134937"/>
            <a:ext cx="10287000" cy="1210109"/>
          </a:xfrm>
        </p:spPr>
        <p:txBody>
          <a:bodyPr>
            <a:normAutofit fontScale="90000"/>
          </a:bodyPr>
          <a:lstStyle/>
          <a:p>
            <a:r>
              <a:rPr lang="en-US"/>
              <a:t>Multiple Material &amp; Economic Hardships Can Overload Families 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6B18AE1-E242-44AA-A84C-04690B831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417838" cy="75285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C9F2DF-3547-4A69-9371-46C8CC7A0406}"/>
              </a:ext>
            </a:extLst>
          </p:cNvPr>
          <p:cNvSpPr txBox="1"/>
          <p:nvPr/>
        </p:nvSpPr>
        <p:spPr>
          <a:xfrm>
            <a:off x="225704" y="289367"/>
            <a:ext cx="11754094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+mj-lt"/>
              </a:rPr>
              <a:t>Multiple Material &amp; Economic Hardships Overload Families and </a:t>
            </a:r>
          </a:p>
          <a:p>
            <a:r>
              <a:rPr lang="en-US" sz="3000">
                <a:solidFill>
                  <a:schemeClr val="bg1"/>
                </a:solidFill>
                <a:latin typeface="+mj-lt"/>
              </a:rPr>
              <a:t>Increase Risk for Child Welfare Involvement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170EB-8D02-B946-A675-D129FD0998E2}"/>
              </a:ext>
            </a:extLst>
          </p:cNvPr>
          <p:cNvSpPr txBox="1"/>
          <p:nvPr/>
        </p:nvSpPr>
        <p:spPr>
          <a:xfrm>
            <a:off x="2118320" y="6545063"/>
            <a:ext cx="74952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Adapted from: </a:t>
            </a:r>
            <a:r>
              <a:rPr lang="en-US" sz="1400"/>
              <a:t>(Conrad-</a:t>
            </a:r>
            <a:r>
              <a:rPr lang="en-US" sz="1400" err="1"/>
              <a:t>Hiebner</a:t>
            </a:r>
            <a:r>
              <a:rPr lang="en-US" sz="1400"/>
              <a:t>, 2020) </a:t>
            </a:r>
            <a:r>
              <a:rPr lang="en-US" sz="1400">
                <a:ea typeface="+mn-lt"/>
                <a:cs typeface="+mn-lt"/>
              </a:rPr>
              <a:t>(Slack</a:t>
            </a:r>
            <a:r>
              <a:rPr lang="en-US" sz="1400"/>
              <a:t>, 2011) (Sweetland, 2021)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F9164E-CFA0-4233-A65B-32A198D6AD95}"/>
              </a:ext>
            </a:extLst>
          </p:cNvPr>
          <p:cNvSpPr txBox="1"/>
          <p:nvPr/>
        </p:nvSpPr>
        <p:spPr>
          <a:xfrm>
            <a:off x="2757340" y="6264382"/>
            <a:ext cx="630350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Visual created by Chapin Hall at the University of Chicago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351F0-3124-6940-A84F-A7770D522A6C}"/>
              </a:ext>
            </a:extLst>
          </p:cNvPr>
          <p:cNvSpPr/>
          <p:nvPr/>
        </p:nvSpPr>
        <p:spPr>
          <a:xfrm>
            <a:off x="9756560" y="1816986"/>
            <a:ext cx="2414726" cy="48444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47A14-D862-7DCD-A16B-714F23EA4B3F}"/>
              </a:ext>
            </a:extLst>
          </p:cNvPr>
          <p:cNvSpPr txBox="1"/>
          <p:nvPr/>
        </p:nvSpPr>
        <p:spPr>
          <a:xfrm>
            <a:off x="9876408" y="1839102"/>
            <a:ext cx="2175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Watch the </a:t>
            </a:r>
            <a:r>
              <a:rPr lang="en-US" sz="1100">
                <a:solidFill>
                  <a:schemeClr val="bg1"/>
                </a:solidFill>
                <a:latin typeface="Avenir Next LT Pro Demi" panose="020B0704020202020204" pitchFamily="34" charset="0"/>
              </a:rPr>
              <a:t>Overloaded Parents </a:t>
            </a:r>
            <a:r>
              <a:rPr lang="en-US" sz="1100">
                <a:solidFill>
                  <a:schemeClr val="bg1"/>
                </a:solidFill>
                <a:latin typeface="+mj-lt"/>
              </a:rPr>
              <a:t>Video by NSPCC</a:t>
            </a:r>
          </a:p>
        </p:txBody>
      </p:sp>
      <p:sp>
        <p:nvSpPr>
          <p:cNvPr id="9" name="Rectangle 8">
            <a:hlinkClick r:id="rId4"/>
            <a:extLst>
              <a:ext uri="{FF2B5EF4-FFF2-40B4-BE49-F238E27FC236}">
                <a16:creationId xmlns:a16="http://schemas.microsoft.com/office/drawing/2014/main" id="{58A1641F-C36F-9CB2-31BB-CD662A4C41A0}"/>
              </a:ext>
            </a:extLst>
          </p:cNvPr>
          <p:cNvSpPr/>
          <p:nvPr/>
        </p:nvSpPr>
        <p:spPr>
          <a:xfrm>
            <a:off x="9623395" y="1776970"/>
            <a:ext cx="2672178" cy="543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6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AEAF2-CEC8-6BCB-BF6A-E76808A8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55" y="134938"/>
            <a:ext cx="10561820" cy="1325563"/>
          </a:xfrm>
        </p:spPr>
        <p:txBody>
          <a:bodyPr/>
          <a:lstStyle/>
          <a:p>
            <a:r>
              <a:rPr lang="en-US" dirty="0"/>
              <a:t>A Hardship Chain Reaction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5DE2D-76FB-2BA4-5273-07A0BFCCF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2C1DA861-84ED-998C-7373-4F814240F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46" y="1709915"/>
            <a:ext cx="6736335" cy="407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8EE330-D2AF-A591-4F5F-82594F4DC424}"/>
              </a:ext>
            </a:extLst>
          </p:cNvPr>
          <p:cNvSpPr txBox="1"/>
          <p:nvPr/>
        </p:nvSpPr>
        <p:spPr>
          <a:xfrm>
            <a:off x="7088637" y="1709915"/>
            <a:ext cx="4620764" cy="23083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venir Next LT Pro"/>
              </a:rPr>
              <a:t>Evidence demonstrates </a:t>
            </a:r>
            <a:r>
              <a:rPr lang="en-US" dirty="0">
                <a:latin typeface="Avenir Next LT Pro"/>
                <a:ea typeface="+mn-lt"/>
                <a:cs typeface="+mn-lt"/>
              </a:rPr>
              <a:t>a </a:t>
            </a:r>
            <a:r>
              <a:rPr lang="en-US" b="1" i="1" dirty="0">
                <a:latin typeface="Avenir Next LT Pro"/>
                <a:ea typeface="+mn-lt"/>
                <a:cs typeface="+mn-lt"/>
              </a:rPr>
              <a:t>chain reaction of hardship</a:t>
            </a:r>
            <a:r>
              <a:rPr lang="en-US" dirty="0">
                <a:latin typeface="Avenir Next LT Pro"/>
                <a:ea typeface="+mn-lt"/>
                <a:cs typeface="+mn-lt"/>
              </a:rPr>
              <a:t>, in which </a:t>
            </a:r>
            <a:r>
              <a:rPr lang="en-US" b="1" dirty="0">
                <a:latin typeface="Avenir Next LT Pro"/>
                <a:ea typeface="+mn-lt"/>
                <a:cs typeface="+mn-lt"/>
              </a:rPr>
              <a:t>material hardship</a:t>
            </a:r>
            <a:r>
              <a:rPr lang="en-US" dirty="0">
                <a:latin typeface="Avenir Next LT Pro"/>
                <a:ea typeface="+mn-lt"/>
                <a:cs typeface="+mn-lt"/>
              </a:rPr>
              <a:t> is directly</a:t>
            </a:r>
            <a:r>
              <a:rPr lang="en-US" b="1" dirty="0">
                <a:latin typeface="Avenir Next LT Pro"/>
                <a:ea typeface="+mn-lt"/>
                <a:cs typeface="+mn-lt"/>
              </a:rPr>
              <a:t> </a:t>
            </a:r>
            <a:r>
              <a:rPr lang="en-US" dirty="0">
                <a:latin typeface="Avenir Next LT Pro"/>
                <a:ea typeface="+mn-lt"/>
                <a:cs typeface="+mn-lt"/>
              </a:rPr>
              <a:t>associated with an increase in </a:t>
            </a:r>
            <a:r>
              <a:rPr lang="en-US" b="1" dirty="0">
                <a:latin typeface="Avenir Next LT Pro"/>
                <a:ea typeface="+mn-lt"/>
                <a:cs typeface="+mn-lt"/>
              </a:rPr>
              <a:t>parents’ emotional distress</a:t>
            </a:r>
            <a:r>
              <a:rPr lang="en-US" i="1" dirty="0">
                <a:latin typeface="Avenir Next LT Pro"/>
                <a:ea typeface="+mn-lt"/>
                <a:cs typeface="+mn-lt"/>
              </a:rPr>
              <a:t> (depression, anxiety, loneliness &amp; stress symptoms) </a:t>
            </a:r>
            <a:r>
              <a:rPr lang="en-US" dirty="0">
                <a:latin typeface="Avenir Next LT Pro"/>
                <a:ea typeface="+mn-lt"/>
                <a:cs typeface="+mn-lt"/>
              </a:rPr>
              <a:t>which is, in turn, associated with an increase in </a:t>
            </a:r>
            <a:r>
              <a:rPr lang="en-US" b="1" dirty="0">
                <a:latin typeface="Avenir Next LT Pro"/>
                <a:ea typeface="+mn-lt"/>
                <a:cs typeface="+mn-lt"/>
              </a:rPr>
              <a:t>child emotional distress</a:t>
            </a:r>
            <a:r>
              <a:rPr lang="en-US" dirty="0">
                <a:latin typeface="Avenir Next LT Pro"/>
                <a:ea typeface="+mn-lt"/>
                <a:cs typeface="+mn-lt"/>
              </a:rPr>
              <a:t> </a:t>
            </a:r>
            <a:r>
              <a:rPr lang="en-US" i="1" dirty="0">
                <a:latin typeface="Avenir Next LT Pro"/>
                <a:ea typeface="+mn-lt"/>
                <a:cs typeface="+mn-lt"/>
              </a:rPr>
              <a:t>(fussiness, fearfulness &amp; anxiety).</a:t>
            </a:r>
          </a:p>
        </p:txBody>
      </p:sp>
      <p:pic>
        <p:nvPicPr>
          <p:cNvPr id="8" name="Picture 4" descr="Diagram, bubble chart&#10;&#10;Description automatically generated">
            <a:extLst>
              <a:ext uri="{FF2B5EF4-FFF2-40B4-BE49-F238E27FC236}">
                <a16:creationId xmlns:a16="http://schemas.microsoft.com/office/drawing/2014/main" id="{BAD2DC54-BB7F-357C-A2D2-D87ADCEA1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453" y="4364494"/>
            <a:ext cx="5062547" cy="2488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A2474-9523-1443-8239-3377324C123E}"/>
              </a:ext>
            </a:extLst>
          </p:cNvPr>
          <p:cNvSpPr txBox="1"/>
          <p:nvPr/>
        </p:nvSpPr>
        <p:spPr>
          <a:xfrm>
            <a:off x="205188" y="6186146"/>
            <a:ext cx="506254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>
              <a:ea typeface="+mn-lt"/>
              <a:cs typeface="+mn-lt"/>
            </a:endParaRPr>
          </a:p>
          <a:p>
            <a:r>
              <a:rPr lang="en-US" sz="1600">
                <a:ea typeface="+mn-lt"/>
                <a:cs typeface="+mn-lt"/>
              </a:rPr>
              <a:t> (</a:t>
            </a:r>
            <a:r>
              <a:rPr lang="en-US" sz="1600">
                <a:ea typeface="+mn-lt"/>
                <a:cs typeface="+mn-lt"/>
                <a:hlinkClick r:id="rId5"/>
              </a:rPr>
              <a:t>RAPID</a:t>
            </a:r>
            <a:r>
              <a:rPr lang="en-US" sz="1600">
                <a:ea typeface="+mn-lt"/>
                <a:cs typeface="+mn-lt"/>
              </a:rPr>
              <a:t> Stanford Center on Early Childhood, 2023)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796261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98D45B0-9BB0-EB10-52A1-021707B8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0"/>
            <a:ext cx="4643437" cy="2057400"/>
          </a:xfrm>
        </p:spPr>
        <p:txBody>
          <a:bodyPr>
            <a:normAutofit fontScale="90000"/>
          </a:bodyPr>
          <a:lstStyle/>
          <a:p>
            <a:r>
              <a:rPr lang="en-US" dirty="0"/>
              <a:t>Families who Experience Child Welfare Call for Increased Economic &amp; Concrete Resources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E44EA1-6911-D750-CB51-E316A88A5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5381" y="384049"/>
            <a:ext cx="7705868" cy="579866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0D3010-D6E9-745D-AB05-290C0A2A2764}"/>
              </a:ext>
            </a:extLst>
          </p:cNvPr>
          <p:cNvSpPr txBox="1"/>
          <p:nvPr/>
        </p:nvSpPr>
        <p:spPr>
          <a:xfrm>
            <a:off x="419271" y="2212395"/>
            <a:ext cx="37554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We share our lived experiences and perspectives with national, state and community leaders </a:t>
            </a:r>
            <a:r>
              <a:rPr lang="en-US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to </a:t>
            </a:r>
            <a:br>
              <a:rPr lang="en-US" b="0" i="0" dirty="0">
                <a:solidFill>
                  <a:schemeClr val="accent1"/>
                </a:solidFill>
                <a:effectLst/>
                <a:latin typeface="PublicSans"/>
              </a:rPr>
            </a:br>
            <a:r>
              <a:rPr lang="en-US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transform the child welfare system</a:t>
            </a:r>
            <a:r>
              <a:rPr lang="en-US" b="0" i="0" dirty="0">
                <a:effectLst/>
                <a:latin typeface="Arial" panose="020B0604020202020204" pitchFamily="34" charset="0"/>
              </a:rPr>
              <a:t> and to raise awareness about the </a:t>
            </a:r>
            <a:br>
              <a:rPr lang="en-US" b="0" i="0" dirty="0">
                <a:effectLst/>
                <a:latin typeface="PublicSans"/>
              </a:rPr>
            </a:br>
            <a:r>
              <a:rPr lang="en-US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need for increased prevention strategies and resources for families before serious problems occur.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i="1" dirty="0">
                <a:latin typeface="Arial" panose="020B0604020202020204" pitchFamily="34" charset="0"/>
              </a:rPr>
              <a:t>Birth Parent National Network &amp; Casey Family Programs Birth Parent Advisory Committee</a:t>
            </a:r>
            <a:endParaRPr lang="en-US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16B1E-8DE9-E826-9012-F1DF4DA5F8EB}"/>
              </a:ext>
            </a:extLst>
          </p:cNvPr>
          <p:cNvSpPr txBox="1"/>
          <p:nvPr/>
        </p:nvSpPr>
        <p:spPr>
          <a:xfrm>
            <a:off x="10236106" y="6523425"/>
            <a:ext cx="263815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+mn-lt"/>
                <a:cs typeface="+mn-lt"/>
              </a:rPr>
              <a:t>(</a:t>
            </a:r>
            <a:r>
              <a:rPr lang="en-US" sz="1600">
                <a:ea typeface="+mn-lt"/>
                <a:cs typeface="+mn-lt"/>
                <a:hlinkClick r:id="rId4"/>
              </a:rPr>
              <a:t>CTF Alliance</a:t>
            </a:r>
            <a:r>
              <a:rPr lang="en-US" sz="1600">
                <a:ea typeface="+mn-lt"/>
                <a:cs typeface="+mn-lt"/>
              </a:rPr>
              <a:t>, 2020)</a:t>
            </a:r>
            <a:endParaRPr lang="en-US" sz="16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F69C16-D494-15BF-C6F7-9FE57581E3C7}"/>
              </a:ext>
            </a:extLst>
          </p:cNvPr>
          <p:cNvSpPr/>
          <p:nvPr/>
        </p:nvSpPr>
        <p:spPr>
          <a:xfrm>
            <a:off x="4772025" y="1440702"/>
            <a:ext cx="2198618" cy="18458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4E4AF4A-97E1-46BC-CD4A-62867EA8A446}"/>
              </a:ext>
            </a:extLst>
          </p:cNvPr>
          <p:cNvSpPr/>
          <p:nvPr/>
        </p:nvSpPr>
        <p:spPr>
          <a:xfrm>
            <a:off x="6608082" y="1667329"/>
            <a:ext cx="2198618" cy="23658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02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C6E2E-8EDB-5EC8-8510-5D1BC7F3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9" y="83277"/>
            <a:ext cx="11978897" cy="1325563"/>
          </a:xfrm>
        </p:spPr>
        <p:txBody>
          <a:bodyPr>
            <a:normAutofit/>
          </a:bodyPr>
          <a:lstStyle/>
          <a:p>
            <a:r>
              <a:rPr lang="en-US" sz="3600">
                <a:ea typeface="+mj-lt"/>
                <a:cs typeface="+mj-lt"/>
              </a:rPr>
              <a:t>Economic &amp; Concrete Support Packages (NAS) to </a:t>
            </a:r>
            <a:br>
              <a:rPr lang="en-US" sz="3600">
                <a:ea typeface="+mj-lt"/>
                <a:cs typeface="+mj-lt"/>
              </a:rPr>
            </a:br>
            <a:r>
              <a:rPr lang="en-US" sz="3600">
                <a:ea typeface="+mj-lt"/>
                <a:cs typeface="+mj-lt"/>
              </a:rPr>
              <a:t>Improve Context and Prevent Child Welfare Involvement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08070-E6C9-AFF3-0994-B1D4A54DE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85" y="1774750"/>
            <a:ext cx="7637115" cy="50180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2900"/>
              </a:lnSpc>
              <a:buNone/>
            </a:pPr>
            <a:r>
              <a:rPr lang="en-US" sz="2500">
                <a:ea typeface="+mn-lt"/>
                <a:cs typeface="+mn-lt"/>
              </a:rPr>
              <a:t>Analysis simulating the effects of increased household income under 3 anti-poverty policy packages found these could </a:t>
            </a:r>
            <a:r>
              <a:rPr lang="en-US" sz="2500" b="1">
                <a:ea typeface="+mn-lt"/>
                <a:cs typeface="+mn-lt"/>
              </a:rPr>
              <a:t>reduce CPS investigations by 11 to 20% annually</a:t>
            </a:r>
            <a:r>
              <a:rPr lang="en-US" sz="2400" b="1">
                <a:ea typeface="+mn-lt"/>
                <a:cs typeface="+mn-lt"/>
              </a:rPr>
              <a:t> </a:t>
            </a:r>
            <a:r>
              <a:rPr lang="en-US" sz="2300" i="1">
                <a:ea typeface="+mn-lt"/>
                <a:cs typeface="+mn-lt"/>
              </a:rPr>
              <a:t>(386,000 to 669,000 fewer children investigated per year)</a:t>
            </a:r>
            <a:endParaRPr lang="en-US" sz="2300" b="1" i="1">
              <a:ea typeface="+mn-lt"/>
              <a:cs typeface="+mn-lt"/>
            </a:endParaRPr>
          </a:p>
          <a:p>
            <a:pPr>
              <a:lnSpc>
                <a:spcPts val="2900"/>
              </a:lnSpc>
            </a:pPr>
            <a:r>
              <a:rPr lang="en-US" sz="2500">
                <a:ea typeface="+mn-lt"/>
                <a:cs typeface="+mn-lt"/>
              </a:rPr>
              <a:t>Reductions were </a:t>
            </a:r>
            <a:r>
              <a:rPr lang="en-US" sz="2500" b="1">
                <a:ea typeface="+mn-lt"/>
                <a:cs typeface="+mn-lt"/>
              </a:rPr>
              <a:t>particularly</a:t>
            </a:r>
            <a:r>
              <a:rPr lang="en-US" sz="2500">
                <a:ea typeface="+mn-lt"/>
                <a:cs typeface="+mn-lt"/>
              </a:rPr>
              <a:t> </a:t>
            </a:r>
            <a:r>
              <a:rPr lang="en-US" sz="2500" b="1">
                <a:ea typeface="+mn-lt"/>
                <a:cs typeface="+mn-lt"/>
              </a:rPr>
              <a:t>large</a:t>
            </a:r>
            <a:r>
              <a:rPr lang="en-US" sz="2500">
                <a:ea typeface="+mn-lt"/>
                <a:cs typeface="+mn-lt"/>
              </a:rPr>
              <a:t> for Black and Latinx children &amp; those living with single parents</a:t>
            </a:r>
          </a:p>
          <a:p>
            <a:pPr>
              <a:lnSpc>
                <a:spcPts val="2900"/>
              </a:lnSpc>
            </a:pPr>
            <a:r>
              <a:rPr lang="en-US" sz="2500">
                <a:ea typeface="+mn-lt"/>
                <a:cs typeface="+mn-lt"/>
              </a:rPr>
              <a:t>Analysis suggests implementation would </a:t>
            </a:r>
            <a:r>
              <a:rPr lang="en-US" sz="2500" b="1">
                <a:ea typeface="+mn-lt"/>
                <a:cs typeface="+mn-lt"/>
              </a:rPr>
              <a:t>substantially reduce racial disproportionality</a:t>
            </a:r>
            <a:r>
              <a:rPr lang="en-US" sz="2500">
                <a:ea typeface="+mn-lt"/>
                <a:cs typeface="+mn-lt"/>
              </a:rPr>
              <a:t> in CPS involvement:</a:t>
            </a:r>
          </a:p>
          <a:p>
            <a:pPr lvl="1">
              <a:lnSpc>
                <a:spcPts val="2600"/>
              </a:lnSpc>
              <a:buFont typeface="Wingdings" panose="05000000000000000000" pitchFamily="2" charset="2"/>
              <a:buChar char="Ø"/>
            </a:pPr>
            <a:r>
              <a:rPr lang="en-US">
                <a:ea typeface="+mn-lt"/>
                <a:cs typeface="+mn-lt"/>
              </a:rPr>
              <a:t> </a:t>
            </a:r>
            <a:r>
              <a:rPr lang="en-US" sz="2300">
                <a:ea typeface="+mn-lt"/>
                <a:cs typeface="+mn-lt"/>
              </a:rPr>
              <a:t>19 to 29% reduction in investigations for Black children </a:t>
            </a:r>
          </a:p>
          <a:p>
            <a:pPr lvl="1">
              <a:lnSpc>
                <a:spcPts val="2600"/>
              </a:lnSpc>
              <a:buFont typeface="Wingdings" panose="05000000000000000000" pitchFamily="2" charset="2"/>
              <a:buChar char="Ø"/>
            </a:pPr>
            <a:r>
              <a:rPr lang="en-US" sz="2300">
                <a:ea typeface="+mn-lt"/>
                <a:cs typeface="+mn-lt"/>
              </a:rPr>
              <a:t> 13 to 24% reduction in investigations for Latinx children</a:t>
            </a:r>
          </a:p>
          <a:p>
            <a:pPr lvl="1">
              <a:lnSpc>
                <a:spcPts val="2600"/>
              </a:lnSpc>
              <a:buFont typeface="Wingdings" panose="05000000000000000000" pitchFamily="2" charset="2"/>
              <a:buChar char="Ø"/>
            </a:pPr>
            <a:r>
              <a:rPr lang="en-US" sz="2300">
                <a:ea typeface="+mn-lt"/>
                <a:cs typeface="+mn-lt"/>
              </a:rPr>
              <a:t>   7 to 13% reduction in investigations for white children  </a:t>
            </a:r>
            <a:endParaRPr lang="en-US" sz="23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E98F4-DD41-7779-31F7-A1FD5774AA73}"/>
              </a:ext>
            </a:extLst>
          </p:cNvPr>
          <p:cNvSpPr txBox="1"/>
          <p:nvPr/>
        </p:nvSpPr>
        <p:spPr>
          <a:xfrm>
            <a:off x="8907394" y="6027003"/>
            <a:ext cx="19508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(Pac, 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(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  <a:hlinkClick r:id="rId3"/>
              </a:rPr>
              <a:t>A Roadmap to Reducing Child Poverty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,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2019)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2B64D-E6A0-60EF-E458-7C5B427F9FC8}"/>
              </a:ext>
            </a:extLst>
          </p:cNvPr>
          <p:cNvSpPr txBox="1"/>
          <p:nvPr/>
        </p:nvSpPr>
        <p:spPr>
          <a:xfrm>
            <a:off x="7799600" y="1616483"/>
            <a:ext cx="4166415" cy="3954929"/>
          </a:xfrm>
          <a:prstGeom prst="rect">
            <a:avLst/>
          </a:prstGeom>
          <a:solidFill>
            <a:schemeClr val="accent3"/>
          </a:solidFill>
          <a:ln w="3810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National Academy of Sciences  Consensus Report 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(2019)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 Roadmap to Reducing Child Poverty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Anti-poverty package 2: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expansion of EITC &amp; Child and Dependent Care Tax Credit (CDCTC ) + universal monthly child allowance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Anti-poverty package 3: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expansion of EITC, CDCTC, Housing Choice Voucher Program &amp; SNAP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Anti-poverty package 4: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expansion of EITC &amp; CDCTC, increase in federal minimum wage (to $10.25/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hr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) + monthly child allowance 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7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E2D17-D9E4-4DCE-AEB3-E792D39F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" y="114549"/>
            <a:ext cx="11933979" cy="1325563"/>
          </a:xfrm>
        </p:spPr>
        <p:txBody>
          <a:bodyPr>
            <a:noAutofit/>
          </a:bodyPr>
          <a:lstStyle/>
          <a:p>
            <a:r>
              <a:rPr lang="en-US" sz="4000"/>
              <a:t>CPS Interventions Are Pervasive: </a:t>
            </a:r>
            <a:r>
              <a:rPr lang="en-US" sz="4000" u="sng"/>
              <a:t>Over Half</a:t>
            </a:r>
            <a:r>
              <a:rPr lang="en-US" sz="4000" b="1"/>
              <a:t> </a:t>
            </a:r>
            <a:r>
              <a:rPr lang="en-US" sz="4000"/>
              <a:t>of </a:t>
            </a:r>
            <a:br>
              <a:rPr lang="en-US" sz="4000"/>
            </a:br>
            <a:r>
              <a:rPr lang="en-US" sz="4000"/>
              <a:t>All Black Children Experience an Investigation</a:t>
            </a:r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FAC86C06-988F-44B8-A5C3-6FF992903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82" t="-29" r="-168" b="-55"/>
          <a:stretch/>
        </p:blipFill>
        <p:spPr>
          <a:xfrm>
            <a:off x="154142" y="1718332"/>
            <a:ext cx="8185827" cy="50431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8084D8-376F-4672-A3FD-98EFA1DC3D3E}"/>
              </a:ext>
            </a:extLst>
          </p:cNvPr>
          <p:cNvSpPr txBox="1"/>
          <p:nvPr/>
        </p:nvSpPr>
        <p:spPr>
          <a:xfrm>
            <a:off x="8437583" y="5903893"/>
            <a:ext cx="279742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(Berger, 2020 - graphic)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(Kim, 2017) (Edwards, 2021) 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  <a:hlinkClick r:id="rId4"/>
              </a:rPr>
              <a:t>Child Maltreatment 2021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)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 (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Wildeman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, 2020) (Austin, 2023)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6BE9AF-AA7B-4042-9815-86F95A1466B5}"/>
              </a:ext>
            </a:extLst>
          </p:cNvPr>
          <p:cNvSpPr/>
          <p:nvPr/>
        </p:nvSpPr>
        <p:spPr>
          <a:xfrm>
            <a:off x="2137770" y="2465858"/>
            <a:ext cx="1715937" cy="3940763"/>
          </a:xfrm>
          <a:prstGeom prst="ellipse">
            <a:avLst/>
          </a:prstGeom>
          <a:noFill/>
          <a:ln w="571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859186-F45B-4AF8-86E5-5EB236D4E70A}"/>
              </a:ext>
            </a:extLst>
          </p:cNvPr>
          <p:cNvCxnSpPr>
            <a:cxnSpLocks/>
          </p:cNvCxnSpPr>
          <p:nvPr/>
        </p:nvCxnSpPr>
        <p:spPr>
          <a:xfrm>
            <a:off x="1839883" y="2480236"/>
            <a:ext cx="595504" cy="28782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FB4490F-5991-7642-820C-C5B74FFFEFB6}"/>
              </a:ext>
            </a:extLst>
          </p:cNvPr>
          <p:cNvSpPr txBox="1"/>
          <p:nvPr/>
        </p:nvSpPr>
        <p:spPr>
          <a:xfrm>
            <a:off x="8013699" y="1591227"/>
            <a:ext cx="3957537" cy="3801041"/>
          </a:xfrm>
          <a:prstGeom prst="rect">
            <a:avLst/>
          </a:prstGeom>
          <a:solidFill>
            <a:srgbClr val="2A5CAA"/>
          </a:solidFill>
          <a:ln w="38100">
            <a:solidFill>
              <a:srgbClr val="1C9AD6"/>
            </a:solidFill>
          </a:ln>
        </p:spPr>
        <p:txBody>
          <a:bodyPr wrap="square" lIns="182880" tIns="182880" rIns="182880" bIns="18288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37% of all children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and 41% of children in the 20 most populous U.S. counties experience at least one CPS investigation by age 18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3 million children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experience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a CPS investigation or alternative response each year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(FFY 2021)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From 2006-2019, there were  almost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30 million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CPS-investigated reports in the US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An estimated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1 in every 100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children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experience a termination of parental rights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75938B4-889D-0728-5D3F-CD4C18FFC9DE}"/>
              </a:ext>
            </a:extLst>
          </p:cNvPr>
          <p:cNvCxnSpPr>
            <a:cxnSpLocks/>
          </p:cNvCxnSpPr>
          <p:nvPr/>
        </p:nvCxnSpPr>
        <p:spPr>
          <a:xfrm>
            <a:off x="7382920" y="1562678"/>
            <a:ext cx="595504" cy="28782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041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51188A-BE8E-4BC5-8156-FBBF38D1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016" y="1833703"/>
            <a:ext cx="12318124" cy="2546395"/>
          </a:xfrm>
        </p:spPr>
        <p:txBody>
          <a:bodyPr anchor="b">
            <a:normAutofit/>
          </a:bodyPr>
          <a:lstStyle/>
          <a:p>
            <a:br>
              <a:rPr lang="en-US" sz="3400"/>
            </a:br>
            <a:r>
              <a:rPr lang="en-US" sz="6000">
                <a:latin typeface="Avenir Next LT Pro Demi" panose="020B0704020202020204" pitchFamily="34" charset="0"/>
              </a:rPr>
              <a:t>Evidence: </a:t>
            </a:r>
            <a:br>
              <a:rPr lang="en-US" sz="3400"/>
            </a:br>
            <a:r>
              <a:rPr lang="en-US" sz="3600"/>
              <a:t>Relationship between Economic &amp; Concrete Supports </a:t>
            </a:r>
            <a:br>
              <a:rPr lang="en-US" sz="3600"/>
            </a:br>
            <a:r>
              <a:rPr lang="en-US" sz="3600"/>
              <a:t>and Child Welfare Involvement </a:t>
            </a:r>
            <a:endParaRPr lang="en-US" sz="3400"/>
          </a:p>
        </p:txBody>
      </p:sp>
    </p:spTree>
    <p:extLst>
      <p:ext uri="{BB962C8B-B14F-4D97-AF65-F5344CB8AC3E}">
        <p14:creationId xmlns:p14="http://schemas.microsoft.com/office/powerpoint/2010/main" val="4166182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9BA29-E06A-4014-8658-763993DA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04" y="207128"/>
            <a:ext cx="10443409" cy="1212600"/>
          </a:xfrm>
        </p:spPr>
        <p:txBody>
          <a:bodyPr/>
          <a:lstStyle/>
          <a:p>
            <a:r>
              <a:rPr lang="en-US"/>
              <a:t>Sources of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30C8D-1048-4358-B2CF-3C489497D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12" y="4715219"/>
            <a:ext cx="10335003" cy="30367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lnSpc>
                <a:spcPts val="3000"/>
              </a:lnSpc>
              <a:buNone/>
            </a:pPr>
            <a:endParaRPr lang="en-US" b="1"/>
          </a:p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78E560-FDC3-4327-8957-6E5A75B122AA}"/>
              </a:ext>
            </a:extLst>
          </p:cNvPr>
          <p:cNvGrpSpPr/>
          <p:nvPr/>
        </p:nvGrpSpPr>
        <p:grpSpPr>
          <a:xfrm>
            <a:off x="764551" y="2720161"/>
            <a:ext cx="2365635" cy="2380096"/>
            <a:chOff x="885736" y="2335123"/>
            <a:chExt cx="2365635" cy="23800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E1BDB8-C219-4208-8B75-0364BF802D57}"/>
                </a:ext>
              </a:extLst>
            </p:cNvPr>
            <p:cNvSpPr/>
            <p:nvPr/>
          </p:nvSpPr>
          <p:spPr>
            <a:xfrm>
              <a:off x="1101687" y="2760267"/>
              <a:ext cx="2137272" cy="19549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FDF952-3611-457E-A525-E2DCDABA8D14}"/>
                </a:ext>
              </a:extLst>
            </p:cNvPr>
            <p:cNvSpPr txBox="1"/>
            <p:nvPr/>
          </p:nvSpPr>
          <p:spPr>
            <a:xfrm>
              <a:off x="885736" y="3199505"/>
              <a:ext cx="2365635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228600"/>
              <a:r>
                <a:rPr lang="en-US" sz="1400" b="1">
                  <a:solidFill>
                    <a:schemeClr val="bg1"/>
                  </a:solidFill>
                  <a:latin typeface="+mj-lt"/>
                  <a:ea typeface="+mn-lt"/>
                  <a:cs typeface="+mn-lt"/>
                </a:rPr>
                <a:t>Research designed to detect the impact of a specific strategy through randomized controlled trials (RCT)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EB84700-2753-47E2-BC88-574D1028DC80}"/>
                </a:ext>
              </a:extLst>
            </p:cNvPr>
            <p:cNvGrpSpPr/>
            <p:nvPr/>
          </p:nvGrpSpPr>
          <p:grpSpPr>
            <a:xfrm>
              <a:off x="1829486" y="2335123"/>
              <a:ext cx="675356" cy="675356"/>
              <a:chOff x="1829486" y="2392117"/>
              <a:chExt cx="675356" cy="675356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1B37AD04-0441-4730-94A6-D4C1C7374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829486" y="2392117"/>
                <a:ext cx="675356" cy="675356"/>
              </a:xfrm>
              <a:prstGeom prst="rect">
                <a:avLst/>
              </a:prstGeom>
            </p:spPr>
          </p:pic>
          <p:pic>
            <p:nvPicPr>
              <p:cNvPr id="24" name="Graphic 23" descr="Checkmark with solid fill">
                <a:extLst>
                  <a:ext uri="{FF2B5EF4-FFF2-40B4-BE49-F238E27FC236}">
                    <a16:creationId xmlns:a16="http://schemas.microsoft.com/office/drawing/2014/main" id="{B9E30E73-97C4-4094-8688-789D5582D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887717" y="2466783"/>
                <a:ext cx="526023" cy="526023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AB7A08-668D-4335-B116-0DF4F031F795}"/>
              </a:ext>
            </a:extLst>
          </p:cNvPr>
          <p:cNvGrpSpPr/>
          <p:nvPr/>
        </p:nvGrpSpPr>
        <p:grpSpPr>
          <a:xfrm>
            <a:off x="3493724" y="2720161"/>
            <a:ext cx="2137272" cy="2385055"/>
            <a:chOff x="3614909" y="2335123"/>
            <a:chExt cx="2137272" cy="23850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69F676-7C88-4B71-82CF-6911A8BC45DC}"/>
                </a:ext>
              </a:extLst>
            </p:cNvPr>
            <p:cNvSpPr/>
            <p:nvPr/>
          </p:nvSpPr>
          <p:spPr>
            <a:xfrm>
              <a:off x="3614909" y="2765226"/>
              <a:ext cx="2137272" cy="19549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343FE3-019E-43B7-8777-33F1F7C98F63}"/>
                </a:ext>
              </a:extLst>
            </p:cNvPr>
            <p:cNvSpPr txBox="1"/>
            <p:nvPr/>
          </p:nvSpPr>
          <p:spPr>
            <a:xfrm>
              <a:off x="3703497" y="3258226"/>
              <a:ext cx="200222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+mj-lt"/>
                </a:rPr>
                <a:t>Analysis of decades of administrative data aligned with policy or other shifts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3255CEF-8ED4-4978-A953-CB14B6232684}"/>
                </a:ext>
              </a:extLst>
            </p:cNvPr>
            <p:cNvGrpSpPr/>
            <p:nvPr/>
          </p:nvGrpSpPr>
          <p:grpSpPr>
            <a:xfrm>
              <a:off x="4329801" y="2335123"/>
              <a:ext cx="675356" cy="675356"/>
              <a:chOff x="4329801" y="2392117"/>
              <a:chExt cx="675356" cy="675356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5A9C4EB6-A6BD-4DF1-9231-7C9BB04FB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329801" y="2392117"/>
                <a:ext cx="675356" cy="675356"/>
              </a:xfrm>
              <a:prstGeom prst="rect">
                <a:avLst/>
              </a:prstGeom>
            </p:spPr>
          </p:pic>
          <p:pic>
            <p:nvPicPr>
              <p:cNvPr id="25" name="Graphic 24" descr="Checkmark with solid fill">
                <a:extLst>
                  <a:ext uri="{FF2B5EF4-FFF2-40B4-BE49-F238E27FC236}">
                    <a16:creationId xmlns:a16="http://schemas.microsoft.com/office/drawing/2014/main" id="{C5C23E34-7418-469D-B3D2-D6CE61EB5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407715" y="2490634"/>
                <a:ext cx="526023" cy="526023"/>
              </a:xfrm>
              <a:prstGeom prst="rect">
                <a:avLst/>
              </a:prstGeom>
            </p:spPr>
          </p:pic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764B4D-0BB0-4E3B-BD48-2933ED9E9966}"/>
              </a:ext>
            </a:extLst>
          </p:cNvPr>
          <p:cNvGrpSpPr/>
          <p:nvPr/>
        </p:nvGrpSpPr>
        <p:grpSpPr>
          <a:xfrm>
            <a:off x="5974815" y="2720161"/>
            <a:ext cx="2137272" cy="2380096"/>
            <a:chOff x="6096000" y="2335123"/>
            <a:chExt cx="2137272" cy="238009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DBE3C5-F2A7-447A-A080-CB05A03D4398}"/>
                </a:ext>
              </a:extLst>
            </p:cNvPr>
            <p:cNvSpPr/>
            <p:nvPr/>
          </p:nvSpPr>
          <p:spPr>
            <a:xfrm>
              <a:off x="6096000" y="2760267"/>
              <a:ext cx="2137272" cy="19549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8EFA5C-8C7C-4918-B95A-9FF82FA31066}"/>
                </a:ext>
              </a:extLst>
            </p:cNvPr>
            <p:cNvSpPr txBox="1"/>
            <p:nvPr/>
          </p:nvSpPr>
          <p:spPr>
            <a:xfrm>
              <a:off x="6224362" y="3360989"/>
              <a:ext cx="200548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+mj-lt"/>
                </a:rPr>
                <a:t>Natural experiments to assess public benefit programs 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53ABB9A-B55D-478F-BD84-8D4F0E7E4253}"/>
                </a:ext>
              </a:extLst>
            </p:cNvPr>
            <p:cNvGrpSpPr/>
            <p:nvPr/>
          </p:nvGrpSpPr>
          <p:grpSpPr>
            <a:xfrm>
              <a:off x="6849167" y="2335123"/>
              <a:ext cx="675356" cy="675356"/>
              <a:chOff x="6806410" y="2335123"/>
              <a:chExt cx="675356" cy="675356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DACC9754-6890-48B0-9499-3AC71A7CC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806410" y="2335123"/>
                <a:ext cx="675356" cy="675356"/>
              </a:xfrm>
              <a:prstGeom prst="rect">
                <a:avLst/>
              </a:prstGeom>
            </p:spPr>
          </p:pic>
          <p:pic>
            <p:nvPicPr>
              <p:cNvPr id="26" name="Graphic 25" descr="Checkmark with solid fill">
                <a:extLst>
                  <a:ext uri="{FF2B5EF4-FFF2-40B4-BE49-F238E27FC236}">
                    <a16:creationId xmlns:a16="http://schemas.microsoft.com/office/drawing/2014/main" id="{774A4BBE-2BA3-419B-BCB7-39AC76364F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1076" y="2431133"/>
                <a:ext cx="526023" cy="526023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078AC1-CA10-4382-AB1A-C4EBA49CDF4A}"/>
              </a:ext>
            </a:extLst>
          </p:cNvPr>
          <p:cNvGrpSpPr/>
          <p:nvPr/>
        </p:nvGrpSpPr>
        <p:grpSpPr>
          <a:xfrm>
            <a:off x="8580843" y="2720161"/>
            <a:ext cx="2275093" cy="2380096"/>
            <a:chOff x="8702028" y="2335123"/>
            <a:chExt cx="2275093" cy="238009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F1FAA7-8340-4018-9303-C2FCC37AAAD3}"/>
                </a:ext>
              </a:extLst>
            </p:cNvPr>
            <p:cNvSpPr/>
            <p:nvPr/>
          </p:nvSpPr>
          <p:spPr>
            <a:xfrm>
              <a:off x="8702028" y="2760267"/>
              <a:ext cx="2137272" cy="19549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724051-5597-4551-A560-075533C75A12}"/>
                </a:ext>
              </a:extLst>
            </p:cNvPr>
            <p:cNvSpPr txBox="1"/>
            <p:nvPr/>
          </p:nvSpPr>
          <p:spPr>
            <a:xfrm>
              <a:off x="8835526" y="2987317"/>
              <a:ext cx="2141595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+mj-lt"/>
                </a:rPr>
                <a:t>Theoretical models and studies that illustrate the processes by which material hardship leads to child maltreatment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E43441-F3B7-4B1F-86E0-2DB4BE7D474A}"/>
                </a:ext>
              </a:extLst>
            </p:cNvPr>
            <p:cNvGrpSpPr/>
            <p:nvPr/>
          </p:nvGrpSpPr>
          <p:grpSpPr>
            <a:xfrm>
              <a:off x="9378393" y="2335123"/>
              <a:ext cx="675356" cy="675356"/>
              <a:chOff x="9378393" y="2335123"/>
              <a:chExt cx="675356" cy="675356"/>
            </a:xfrm>
          </p:grpSpPr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F15406BF-988C-432C-843F-6A3FD96D1B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378393" y="2335123"/>
                <a:ext cx="675356" cy="675356"/>
              </a:xfrm>
              <a:prstGeom prst="rect">
                <a:avLst/>
              </a:prstGeom>
            </p:spPr>
          </p:pic>
          <p:pic>
            <p:nvPicPr>
              <p:cNvPr id="30" name="Graphic 29" descr="Checkmark with solid fill">
                <a:extLst>
                  <a:ext uri="{FF2B5EF4-FFF2-40B4-BE49-F238E27FC236}">
                    <a16:creationId xmlns:a16="http://schemas.microsoft.com/office/drawing/2014/main" id="{A42AEEA5-E662-406E-BD8A-489B7669D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9453059" y="2424253"/>
                <a:ext cx="526023" cy="526023"/>
              </a:xfrm>
              <a:prstGeom prst="rect">
                <a:avLst/>
              </a:prstGeom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5CA3EBB-5E80-4379-8A30-E8D800E8D7D1}"/>
              </a:ext>
            </a:extLst>
          </p:cNvPr>
          <p:cNvSpPr txBox="1"/>
          <p:nvPr/>
        </p:nvSpPr>
        <p:spPr>
          <a:xfrm>
            <a:off x="237268" y="1719407"/>
            <a:ext cx="11652127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600">
                <a:ea typeface="+mn-lt"/>
                <a:cs typeface="+mn-lt"/>
              </a:rPr>
              <a:t>How do the following studies show the impact of programs, policies, and strategies for reducing child welfare system involvement through economic &amp; concrete supports?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5BC2E-675D-421A-87A3-F011D5779027}"/>
              </a:ext>
            </a:extLst>
          </p:cNvPr>
          <p:cNvSpPr txBox="1"/>
          <p:nvPr/>
        </p:nvSpPr>
        <p:spPr>
          <a:xfrm>
            <a:off x="357921" y="5164671"/>
            <a:ext cx="10204374" cy="1292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600">
                <a:ea typeface="+mn-lt"/>
                <a:cs typeface="+mn-lt"/>
              </a:rPr>
              <a:t>This vast body of science and growing preponderance of evidence informs our understanding of </a:t>
            </a:r>
            <a:r>
              <a:rPr lang="en-US" sz="2600" b="1">
                <a:ea typeface="+mn-lt"/>
                <a:cs typeface="+mn-lt"/>
              </a:rPr>
              <a:t>what has been effective and why</a:t>
            </a:r>
            <a:r>
              <a:rPr lang="en-US" sz="2600">
                <a:ea typeface="+mn-lt"/>
                <a:cs typeface="+mn-lt"/>
              </a:rPr>
              <a:t> and hypotheses about </a:t>
            </a:r>
            <a:r>
              <a:rPr lang="en-US" sz="2600" b="1">
                <a:ea typeface="+mn-lt"/>
                <a:cs typeface="+mn-lt"/>
              </a:rPr>
              <a:t>potential policy shifts</a:t>
            </a:r>
            <a:r>
              <a:rPr lang="en-US" sz="2600">
                <a:ea typeface="+mn-lt"/>
                <a:cs typeface="+mn-lt"/>
              </a:rPr>
              <a:t> &amp; new pathways.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C40502-4C31-076A-B246-1AB542DEA8B9}"/>
              </a:ext>
            </a:extLst>
          </p:cNvPr>
          <p:cNvSpPr txBox="1"/>
          <p:nvPr/>
        </p:nvSpPr>
        <p:spPr>
          <a:xfrm>
            <a:off x="6805247" y="6831624"/>
            <a:ext cx="1809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6076F-8675-81B1-AB8F-9043BED24FFB}"/>
              </a:ext>
            </a:extLst>
          </p:cNvPr>
          <p:cNvSpPr txBox="1"/>
          <p:nvPr/>
        </p:nvSpPr>
        <p:spPr>
          <a:xfrm>
            <a:off x="5036646" y="6447102"/>
            <a:ext cx="57593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*</a:t>
            </a:r>
            <a:r>
              <a:rPr lang="en-US" i="1">
                <a:ea typeface="+mn-lt"/>
                <a:cs typeface="+mn-lt"/>
              </a:rPr>
              <a:t>Unless otherwise noted, all findings presented are statistically significant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189480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243DD5-BC1D-472D-92EA-325F7AA5D298}"/>
              </a:ext>
            </a:extLst>
          </p:cNvPr>
          <p:cNvSpPr/>
          <p:nvPr/>
        </p:nvSpPr>
        <p:spPr>
          <a:xfrm>
            <a:off x="461487" y="1712371"/>
            <a:ext cx="2535102" cy="13369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6ED9CF-C7E6-428D-91A0-AF65B942B3E3}"/>
              </a:ext>
            </a:extLst>
          </p:cNvPr>
          <p:cNvSpPr/>
          <p:nvPr/>
        </p:nvSpPr>
        <p:spPr>
          <a:xfrm>
            <a:off x="461486" y="3502506"/>
            <a:ext cx="2535102" cy="13369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AD9A07-68F7-46CD-9655-56B4298B1487}"/>
              </a:ext>
            </a:extLst>
          </p:cNvPr>
          <p:cNvSpPr/>
          <p:nvPr/>
        </p:nvSpPr>
        <p:spPr>
          <a:xfrm>
            <a:off x="458758" y="5229205"/>
            <a:ext cx="2535102" cy="13369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9D19D8-A5A6-40F2-B671-4E4593CAABB0}"/>
              </a:ext>
            </a:extLst>
          </p:cNvPr>
          <p:cNvSpPr/>
          <p:nvPr/>
        </p:nvSpPr>
        <p:spPr>
          <a:xfrm>
            <a:off x="3684634" y="3502505"/>
            <a:ext cx="2535102" cy="13369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8E5533-98AB-439D-A376-02A19157E4FC}"/>
              </a:ext>
            </a:extLst>
          </p:cNvPr>
          <p:cNvSpPr/>
          <p:nvPr/>
        </p:nvSpPr>
        <p:spPr>
          <a:xfrm>
            <a:off x="3639318" y="1723563"/>
            <a:ext cx="2535102" cy="13369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06239-19BB-4E6C-AF42-BCD91A54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38" y="134937"/>
            <a:ext cx="11842239" cy="120229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Decreased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Access to Economic &amp; Concrete Supports Is Associated with Increased Child Welfare Involvement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7B317-B510-42E6-B212-2B287161D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6856" y="2844157"/>
            <a:ext cx="3324022" cy="14620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chemeClr val="accent1"/>
                </a:solidFill>
              </a:rPr>
              <a:t>Increased risk for child welfare involvement</a:t>
            </a:r>
          </a:p>
        </p:txBody>
      </p:sp>
      <p:pic>
        <p:nvPicPr>
          <p:cNvPr id="5" name="Graphic 7" descr="Clipboard All Crosses with solid fill">
            <a:extLst>
              <a:ext uri="{FF2B5EF4-FFF2-40B4-BE49-F238E27FC236}">
                <a16:creationId xmlns:a16="http://schemas.microsoft.com/office/drawing/2014/main" id="{9241793A-C966-459E-9EB3-247D952A6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486" y="1887545"/>
            <a:ext cx="883639" cy="906528"/>
          </a:xfrm>
          <a:prstGeom prst="rect">
            <a:avLst/>
          </a:prstGeom>
        </p:spPr>
      </p:pic>
      <p:pic>
        <p:nvPicPr>
          <p:cNvPr id="7" name="Graphic 6" descr="Baby crawling with solid fill">
            <a:extLst>
              <a:ext uri="{FF2B5EF4-FFF2-40B4-BE49-F238E27FC236}">
                <a16:creationId xmlns:a16="http://schemas.microsoft.com/office/drawing/2014/main" id="{DFEDB1CF-C720-46B1-8EF3-BB3E549E7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4023" y="3769578"/>
            <a:ext cx="939402" cy="873095"/>
          </a:xfrm>
          <a:prstGeom prst="rect">
            <a:avLst/>
          </a:prstGeom>
        </p:spPr>
      </p:pic>
      <p:pic>
        <p:nvPicPr>
          <p:cNvPr id="9" name="Graphic 8" descr="Briefcase with solid fill">
            <a:extLst>
              <a:ext uri="{FF2B5EF4-FFF2-40B4-BE49-F238E27FC236}">
                <a16:creationId xmlns:a16="http://schemas.microsoft.com/office/drawing/2014/main" id="{0651B301-F031-4EF0-B5D8-4C881D8514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753507" y="3801183"/>
            <a:ext cx="739614" cy="739616"/>
          </a:xfrm>
          <a:prstGeom prst="rect">
            <a:avLst/>
          </a:prstGeom>
        </p:spPr>
      </p:pic>
      <p:pic>
        <p:nvPicPr>
          <p:cNvPr id="13" name="Graphic 4" descr="House with solid fill">
            <a:extLst>
              <a:ext uri="{FF2B5EF4-FFF2-40B4-BE49-F238E27FC236}">
                <a16:creationId xmlns:a16="http://schemas.microsoft.com/office/drawing/2014/main" id="{B41E8DAD-A90C-4217-891D-B0DD5053C0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1594" y="5367457"/>
            <a:ext cx="939402" cy="894198"/>
          </a:xfrm>
          <a:prstGeom prst="rect">
            <a:avLst/>
          </a:prstGeom>
        </p:spPr>
      </p:pic>
      <p:sp>
        <p:nvSpPr>
          <p:cNvPr id="18" name="Equals 17">
            <a:extLst>
              <a:ext uri="{FF2B5EF4-FFF2-40B4-BE49-F238E27FC236}">
                <a16:creationId xmlns:a16="http://schemas.microsoft.com/office/drawing/2014/main" id="{3367D894-870F-45F3-9A58-279C599ED99D}"/>
              </a:ext>
            </a:extLst>
          </p:cNvPr>
          <p:cNvSpPr/>
          <p:nvPr/>
        </p:nvSpPr>
        <p:spPr>
          <a:xfrm>
            <a:off x="6978041" y="3152637"/>
            <a:ext cx="785090" cy="842818"/>
          </a:xfrm>
          <a:prstGeom prst="mathEqual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EE47CE-0480-45B8-80C6-0C6F6B7F74CF}"/>
              </a:ext>
            </a:extLst>
          </p:cNvPr>
          <p:cNvSpPr txBox="1"/>
          <p:nvPr/>
        </p:nvSpPr>
        <p:spPr>
          <a:xfrm>
            <a:off x="4571843" y="3826393"/>
            <a:ext cx="1809387" cy="729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Reduced employment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CD44D1-B341-4CA0-966B-0CA9A52913C5}"/>
              </a:ext>
            </a:extLst>
          </p:cNvPr>
          <p:cNvSpPr txBox="1"/>
          <p:nvPr/>
        </p:nvSpPr>
        <p:spPr>
          <a:xfrm>
            <a:off x="1396913" y="1884219"/>
            <a:ext cx="134314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Reduced TANF benefits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2A060F-B97C-40D7-ABEA-F8AD9FC046C8}"/>
              </a:ext>
            </a:extLst>
          </p:cNvPr>
          <p:cNvSpPr txBox="1"/>
          <p:nvPr/>
        </p:nvSpPr>
        <p:spPr>
          <a:xfrm>
            <a:off x="1505962" y="3884193"/>
            <a:ext cx="142750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Lack of child care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E64067-EC25-5286-5F54-69A0649A63B8}"/>
              </a:ext>
            </a:extLst>
          </p:cNvPr>
          <p:cNvGrpSpPr/>
          <p:nvPr/>
        </p:nvGrpSpPr>
        <p:grpSpPr>
          <a:xfrm>
            <a:off x="3639318" y="5229205"/>
            <a:ext cx="2727885" cy="1336973"/>
            <a:chOff x="3774296" y="3552808"/>
            <a:chExt cx="2727885" cy="133697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205F6FB-9950-4D7F-8DA5-2EF9636B4993}"/>
                </a:ext>
              </a:extLst>
            </p:cNvPr>
            <p:cNvSpPr/>
            <p:nvPr/>
          </p:nvSpPr>
          <p:spPr>
            <a:xfrm>
              <a:off x="3774296" y="3552808"/>
              <a:ext cx="2535102" cy="133697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pic>
          <p:nvPicPr>
            <p:cNvPr id="11" name="Content Placeholder 4" descr="Car with solid fill">
              <a:extLst>
                <a:ext uri="{FF2B5EF4-FFF2-40B4-BE49-F238E27FC236}">
                  <a16:creationId xmlns:a16="http://schemas.microsoft.com/office/drawing/2014/main" id="{F74FC281-CF3A-42A3-8588-E940858D1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42570" y="3612392"/>
              <a:ext cx="1023252" cy="103028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6F161D-03EF-47E7-B0F8-096290E30CDA}"/>
                </a:ext>
              </a:extLst>
            </p:cNvPr>
            <p:cNvSpPr txBox="1"/>
            <p:nvPr/>
          </p:nvSpPr>
          <p:spPr>
            <a:xfrm>
              <a:off x="4928152" y="3794554"/>
              <a:ext cx="1574029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Increased gas prices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9C3801E-987B-482C-836B-2608B578E070}"/>
              </a:ext>
            </a:extLst>
          </p:cNvPr>
          <p:cNvSpPr txBox="1"/>
          <p:nvPr/>
        </p:nvSpPr>
        <p:spPr>
          <a:xfrm>
            <a:off x="1448714" y="5405845"/>
            <a:ext cx="162311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Lack of stable housing </a:t>
            </a:r>
          </a:p>
        </p:txBody>
      </p:sp>
      <p:pic>
        <p:nvPicPr>
          <p:cNvPr id="16" name="Graphic 7" descr="Wallet with solid fill">
            <a:extLst>
              <a:ext uri="{FF2B5EF4-FFF2-40B4-BE49-F238E27FC236}">
                <a16:creationId xmlns:a16="http://schemas.microsoft.com/office/drawing/2014/main" id="{7397A5D6-C3B9-0448-8DA2-9E0135F767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07588" y="1955566"/>
            <a:ext cx="838742" cy="9201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36E3025-2571-CA4B-859E-CEFD9EA02E6B}"/>
              </a:ext>
            </a:extLst>
          </p:cNvPr>
          <p:cNvSpPr txBox="1"/>
          <p:nvPr/>
        </p:nvSpPr>
        <p:spPr>
          <a:xfrm>
            <a:off x="4340621" y="1955566"/>
            <a:ext cx="189093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Reduced income &amp; negative earnings shocks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7417F-36CA-4A54-92EB-6F01DCB3E951}"/>
              </a:ext>
            </a:extLst>
          </p:cNvPr>
          <p:cNvSpPr txBox="1"/>
          <p:nvPr/>
        </p:nvSpPr>
        <p:spPr>
          <a:xfrm>
            <a:off x="6404434" y="6002844"/>
            <a:ext cx="464608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(Ginther, 2017) (Ginther, 2022) (Paxson, 2003) (Yang, 2016) (Cash, 2003)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(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Klevens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, 2015) (Brown, 2020) (Berger, 2011) (Warren, 2015) (Cai, 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(Weiner, 2020) (McLaughlin, 2017) (Bullinger, 2021) (Berger, 2015)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(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Frioux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, 2014) (Wood, 2012)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10" name="Graphic 9" descr="Arrow Right with solid fill">
            <a:extLst>
              <a:ext uri="{FF2B5EF4-FFF2-40B4-BE49-F238E27FC236}">
                <a16:creationId xmlns:a16="http://schemas.microsoft.com/office/drawing/2014/main" id="{B6753EF6-A25C-4502-A708-CD271D4A4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>
            <a:off x="7518452" y="2841696"/>
            <a:ext cx="1429359" cy="142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547F45CB-741D-F720-B79C-918202CD7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4773"/>
          <a:stretch/>
        </p:blipFill>
        <p:spPr>
          <a:xfrm>
            <a:off x="220282" y="228600"/>
            <a:ext cx="11082012" cy="7658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7EDFF2-D403-419D-9B87-B0EF455CC4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9614" y="-819905"/>
            <a:ext cx="13014664" cy="1600200"/>
          </a:xfrm>
        </p:spPr>
        <p:txBody>
          <a:bodyPr>
            <a:normAutofit/>
          </a:bodyPr>
          <a:lstStyle/>
          <a:p>
            <a:r>
              <a:rPr lang="en-US" sz="3400" b="1">
                <a:latin typeface="Avenir Next LT Pro Demi" panose="020B0704020202020204" pitchFamily="34" charset="0"/>
                <a:ea typeface="+mj-lt"/>
                <a:cs typeface="Segoe UI"/>
              </a:rPr>
              <a:t>Economic and Concrete Supports (ECS): An Overview</a:t>
            </a:r>
            <a:endParaRPr lang="en-US" sz="3400" b="1">
              <a:latin typeface="Avenir Next LT Pro Demi" panose="020B0704020202020204" pitchFamily="34" charset="0"/>
              <a:cs typeface="Segoe U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AA57A-1C41-4EB5-8867-1777CF4C2C7F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143125"/>
            <a:ext cx="3932238" cy="37258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22461F-104F-4BCA-B4BF-09DF2F9AFE71}"/>
              </a:ext>
            </a:extLst>
          </p:cNvPr>
          <p:cNvSpPr txBox="1"/>
          <p:nvPr/>
        </p:nvSpPr>
        <p:spPr>
          <a:xfrm>
            <a:off x="8246615" y="1179759"/>
            <a:ext cx="3384783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1336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Increased access to ECS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1336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associated with DECREASED risk of child maltreatment &amp; child welfare involvement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B02666-647A-427F-BA30-21276CCC5A2F}"/>
              </a:ext>
            </a:extLst>
          </p:cNvPr>
          <p:cNvSpPr txBox="1"/>
          <p:nvPr/>
        </p:nvSpPr>
        <p:spPr>
          <a:xfrm>
            <a:off x="1021001" y="1225192"/>
            <a:ext cx="3131519" cy="9787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Reduced access to ECS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associated with INCREASED risk of child maltreatment &amp; child welfare involvement 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83404F0-85AA-819E-DF87-EF504918DD15}"/>
              </a:ext>
            </a:extLst>
          </p:cNvPr>
          <p:cNvSpPr/>
          <p:nvPr/>
        </p:nvSpPr>
        <p:spPr>
          <a:xfrm>
            <a:off x="2202609" y="3054316"/>
            <a:ext cx="1546921" cy="1390888"/>
          </a:xfrm>
          <a:custGeom>
            <a:avLst/>
            <a:gdLst>
              <a:gd name="connsiteX0" fmla="*/ 0 w 2318146"/>
              <a:gd name="connsiteY0" fmla="*/ 0 h 1390888"/>
              <a:gd name="connsiteX1" fmla="*/ 2318146 w 2318146"/>
              <a:gd name="connsiteY1" fmla="*/ 0 h 1390888"/>
              <a:gd name="connsiteX2" fmla="*/ 2318146 w 2318146"/>
              <a:gd name="connsiteY2" fmla="*/ 1390888 h 1390888"/>
              <a:gd name="connsiteX3" fmla="*/ 0 w 2318146"/>
              <a:gd name="connsiteY3" fmla="*/ 1390888 h 1390888"/>
              <a:gd name="connsiteX4" fmla="*/ 0 w 2318146"/>
              <a:gd name="connsiteY4" fmla="*/ 0 h 139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8146" h="1390888">
                <a:moveTo>
                  <a:pt x="0" y="0"/>
                </a:moveTo>
                <a:lnTo>
                  <a:pt x="2318146" y="0"/>
                </a:lnTo>
                <a:lnTo>
                  <a:pt x="2318146" y="1390888"/>
                </a:lnTo>
                <a:lnTo>
                  <a:pt x="0" y="139088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ECS evidence is consistent across time &amp; types of studies:</a:t>
            </a: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 Pelton, 1978 to </a:t>
            </a: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Pac et al, 2023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FF73EA-B8AA-CE5E-5B09-CE768C04B0A3}"/>
              </a:ext>
            </a:extLst>
          </p:cNvPr>
          <p:cNvSpPr/>
          <p:nvPr/>
        </p:nvSpPr>
        <p:spPr>
          <a:xfrm>
            <a:off x="4825439" y="4804440"/>
            <a:ext cx="2161712" cy="1390888"/>
          </a:xfrm>
          <a:custGeom>
            <a:avLst/>
            <a:gdLst>
              <a:gd name="connsiteX0" fmla="*/ 0 w 2318146"/>
              <a:gd name="connsiteY0" fmla="*/ 0 h 1390888"/>
              <a:gd name="connsiteX1" fmla="*/ 2318146 w 2318146"/>
              <a:gd name="connsiteY1" fmla="*/ 0 h 1390888"/>
              <a:gd name="connsiteX2" fmla="*/ 2318146 w 2318146"/>
              <a:gd name="connsiteY2" fmla="*/ 1390888 h 1390888"/>
              <a:gd name="connsiteX3" fmla="*/ 0 w 2318146"/>
              <a:gd name="connsiteY3" fmla="*/ 1390888 h 1390888"/>
              <a:gd name="connsiteX4" fmla="*/ 0 w 2318146"/>
              <a:gd name="connsiteY4" fmla="*/ 0 h 139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8146" h="1390888">
                <a:moveTo>
                  <a:pt x="0" y="0"/>
                </a:moveTo>
                <a:lnTo>
                  <a:pt x="2318146" y="0"/>
                </a:lnTo>
                <a:lnTo>
                  <a:pt x="2318146" y="1390888"/>
                </a:lnTo>
                <a:lnTo>
                  <a:pt x="0" y="139088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ECS evidence is </a:t>
            </a: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consistent across mechanisms: </a:t>
            </a: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cash assistance, child care, housing, health care, employment </a:t>
            </a: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supports, etc.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B734007-D7A8-47F2-7066-8974D8DE5B9D}"/>
              </a:ext>
            </a:extLst>
          </p:cNvPr>
          <p:cNvSpPr/>
          <p:nvPr/>
        </p:nvSpPr>
        <p:spPr>
          <a:xfrm>
            <a:off x="7948932" y="3054316"/>
            <a:ext cx="1795215" cy="1390888"/>
          </a:xfrm>
          <a:custGeom>
            <a:avLst/>
            <a:gdLst>
              <a:gd name="connsiteX0" fmla="*/ 0 w 2318146"/>
              <a:gd name="connsiteY0" fmla="*/ 0 h 1390888"/>
              <a:gd name="connsiteX1" fmla="*/ 2318146 w 2318146"/>
              <a:gd name="connsiteY1" fmla="*/ 0 h 1390888"/>
              <a:gd name="connsiteX2" fmla="*/ 2318146 w 2318146"/>
              <a:gd name="connsiteY2" fmla="*/ 1390888 h 1390888"/>
              <a:gd name="connsiteX3" fmla="*/ 0 w 2318146"/>
              <a:gd name="connsiteY3" fmla="*/ 1390888 h 1390888"/>
              <a:gd name="connsiteX4" fmla="*/ 0 w 2318146"/>
              <a:gd name="connsiteY4" fmla="*/ 0 h 139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8146" h="1390888">
                <a:moveTo>
                  <a:pt x="0" y="0"/>
                </a:moveTo>
                <a:lnTo>
                  <a:pt x="2318146" y="0"/>
                </a:lnTo>
                <a:lnTo>
                  <a:pt x="2318146" y="1390888"/>
                </a:lnTo>
                <a:lnTo>
                  <a:pt x="0" y="139088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ECS evidence is ACTIONABLE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88E9365-970B-0459-28BA-EF23E1522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3057" y="1208068"/>
            <a:ext cx="848340" cy="8188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2B7D0-415E-E9E1-87AF-0B49E0BCD1F6}"/>
              </a:ext>
            </a:extLst>
          </p:cNvPr>
          <p:cNvSpPr txBox="1"/>
          <p:nvPr/>
        </p:nvSpPr>
        <p:spPr>
          <a:xfrm>
            <a:off x="4807449" y="2143125"/>
            <a:ext cx="21617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 Next LT Pro Demi" panose="020B0704020202020204" pitchFamily="34" charset="0"/>
                <a:ea typeface="+mj-lt"/>
                <a:cs typeface="Segoe UI"/>
              </a:rPr>
              <a:t>Economic &amp; Concrete Supports </a:t>
            </a:r>
            <a:endParaRPr kumimoji="0" lang="en-US" sz="2000" b="0" i="0" u="none" strike="noStrike" kern="1200" cap="all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pic>
        <p:nvPicPr>
          <p:cNvPr id="16" name="Graphic 15" descr="Arrow: Straight with solid fill">
            <a:extLst>
              <a:ext uri="{FF2B5EF4-FFF2-40B4-BE49-F238E27FC236}">
                <a16:creationId xmlns:a16="http://schemas.microsoft.com/office/drawing/2014/main" id="{A514598A-BBF7-070E-E69E-D3731049C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35549" y="1202619"/>
            <a:ext cx="1086314" cy="1086314"/>
          </a:xfrm>
          <a:prstGeom prst="rect">
            <a:avLst/>
          </a:prstGeom>
        </p:spPr>
      </p:pic>
      <p:pic>
        <p:nvPicPr>
          <p:cNvPr id="17" name="Graphic 16" descr="Arrow: Straight with solid fill">
            <a:extLst>
              <a:ext uri="{FF2B5EF4-FFF2-40B4-BE49-F238E27FC236}">
                <a16:creationId xmlns:a16="http://schemas.microsoft.com/office/drawing/2014/main" id="{1BE061DC-9B7C-056C-0683-8D4D6E9E4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7420464" y="1173598"/>
            <a:ext cx="1056934" cy="108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94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A28CBF-F507-30B3-5103-8A5A99000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6" b="12896"/>
          <a:stretch/>
        </p:blipFill>
        <p:spPr>
          <a:xfrm>
            <a:off x="1681869" y="1363996"/>
            <a:ext cx="7402741" cy="4812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BEF941-A5A6-44D8-BEBE-3D0E64B7D946}"/>
              </a:ext>
            </a:extLst>
          </p:cNvPr>
          <p:cNvSpPr txBox="1"/>
          <p:nvPr/>
        </p:nvSpPr>
        <p:spPr>
          <a:xfrm>
            <a:off x="94934" y="645236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  </a:t>
            </a:r>
            <a:r>
              <a:rPr lang="en-US" sz="1600">
                <a:ea typeface="+mn-lt"/>
                <a:cs typeface="+mn-lt"/>
              </a:rPr>
              <a:t>(Ginther, 2017)</a:t>
            </a:r>
          </a:p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EE255-C45F-4CFD-918C-C081F8244D73}"/>
              </a:ext>
            </a:extLst>
          </p:cNvPr>
          <p:cNvSpPr txBox="1"/>
          <p:nvPr/>
        </p:nvSpPr>
        <p:spPr>
          <a:xfrm>
            <a:off x="3323034" y="6353461"/>
            <a:ext cx="487104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(Increases observed from 2004 to 2015)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F1F00E9-42B4-2448-94AF-FC8D6943099C}"/>
              </a:ext>
            </a:extLst>
          </p:cNvPr>
          <p:cNvSpPr txBox="1">
            <a:spLocks/>
          </p:cNvSpPr>
          <p:nvPr/>
        </p:nvSpPr>
        <p:spPr>
          <a:xfrm>
            <a:off x="8463512" y="1532122"/>
            <a:ext cx="3399740" cy="155443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accent4"/>
            </a:solidFill>
          </a:ln>
        </p:spPr>
        <p:txBody>
          <a:bodyPr vert="horz" lIns="182880" tIns="182880" rIns="274320" bIns="18288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Reminder:  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The first statutory goal of TANF is to support needy families so that children  can remain safely at home or with relatives. 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A54100-77AB-CE4C-9AB4-CACEE36CC599}"/>
              </a:ext>
            </a:extLst>
          </p:cNvPr>
          <p:cNvSpPr txBox="1">
            <a:spLocks/>
          </p:cNvSpPr>
          <p:nvPr/>
        </p:nvSpPr>
        <p:spPr>
          <a:xfrm>
            <a:off x="238492" y="138047"/>
            <a:ext cx="8765605" cy="1136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13368"/>
                </a:solidFill>
                <a:latin typeface="Gotham Light"/>
                <a:ea typeface="+mj-ea"/>
                <a:cs typeface="+mj-cs"/>
              </a:defRPr>
            </a:lvl1pPr>
          </a:lstStyle>
          <a:p>
            <a:r>
              <a:rPr lang="en-US" sz="3600">
                <a:latin typeface="+mj-lt"/>
              </a:rPr>
              <a:t>Lack of Access to Temporary Assistance to Needy Families (TANF)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823D5C-6E7F-6C6D-7607-61871F5A7947}"/>
              </a:ext>
            </a:extLst>
          </p:cNvPr>
          <p:cNvSpPr txBox="1"/>
          <p:nvPr/>
        </p:nvSpPr>
        <p:spPr>
          <a:xfrm>
            <a:off x="241276" y="2210083"/>
            <a:ext cx="2596858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b="1">
                <a:solidFill>
                  <a:srgbClr val="800000"/>
                </a:solidFill>
              </a:rPr>
              <a:t>States that imposed total benefit loss as the most severe sanction for not meeting TANF work requirements:</a:t>
            </a:r>
            <a:endParaRPr lang="en-US" sz="2200">
              <a:solidFill>
                <a:srgbClr val="8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6C66D-2946-F794-1ECA-B7665E4DB8C8}"/>
              </a:ext>
            </a:extLst>
          </p:cNvPr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2400BC-45C6-4E7F-E5A7-8011913595BA}"/>
              </a:ext>
            </a:extLst>
          </p:cNvPr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3D1E6C-0178-FE1E-D339-A4323500550B}"/>
              </a:ext>
            </a:extLst>
          </p:cNvPr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9"/>
          </a:p>
        </p:txBody>
      </p:sp>
    </p:spTree>
    <p:extLst>
      <p:ext uri="{BB962C8B-B14F-4D97-AF65-F5344CB8AC3E}">
        <p14:creationId xmlns:p14="http://schemas.microsoft.com/office/powerpoint/2010/main" val="638181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85DF-FC1D-1EE6-ADC7-D0F9DC1C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17" y="115168"/>
            <a:ext cx="11104361" cy="1325563"/>
          </a:xfrm>
        </p:spPr>
        <p:txBody>
          <a:bodyPr>
            <a:noAutofit/>
          </a:bodyPr>
          <a:lstStyle/>
          <a:p>
            <a:r>
              <a:rPr lang="en-US" sz="3800" i="1">
                <a:solidFill>
                  <a:srgbClr val="800000"/>
                </a:solidFill>
                <a:ea typeface="+mj-lt"/>
                <a:cs typeface="+mj-lt"/>
              </a:rPr>
              <a:t>State Policy Option:</a:t>
            </a:r>
            <a:r>
              <a:rPr lang="en-US" sz="3800">
                <a:ea typeface="+mj-lt"/>
                <a:cs typeface="+mj-lt"/>
              </a:rPr>
              <a:t> No Full-Family Sanctions for Non-Compliance with TANF Work Requirements</a:t>
            </a:r>
            <a:endParaRPr lang="en-US" sz="3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A434D9-40A6-1B02-70C8-FFD534DEE244}"/>
              </a:ext>
            </a:extLst>
          </p:cNvPr>
          <p:cNvSpPr txBox="1"/>
          <p:nvPr/>
        </p:nvSpPr>
        <p:spPr>
          <a:xfrm>
            <a:off x="6304548" y="6226117"/>
            <a:ext cx="4732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(Center on Budget &amp; Policy Priorities (</a:t>
            </a:r>
            <a:r>
              <a:rPr lang="en-US" sz="1600" dirty="0">
                <a:hlinkClick r:id="rId3"/>
              </a:rPr>
              <a:t>CBPP</a:t>
            </a:r>
            <a:r>
              <a:rPr lang="en-US" sz="1600" dirty="0"/>
              <a:t>), 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C8A18-9A2F-0CEB-AEA8-F4B176ACDE5B}"/>
              </a:ext>
            </a:extLst>
          </p:cNvPr>
          <p:cNvSpPr txBox="1">
            <a:spLocks/>
          </p:cNvSpPr>
          <p:nvPr/>
        </p:nvSpPr>
        <p:spPr>
          <a:xfrm>
            <a:off x="7050479" y="2000197"/>
            <a:ext cx="4596275" cy="2535913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accent4"/>
            </a:solidFill>
          </a:ln>
        </p:spPr>
        <p:txBody>
          <a:bodyPr vert="horz" lIns="182880" tIns="182880" rIns="274320" bIns="18288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+mj-lt"/>
              </a:rPr>
              <a:t>Nearly half of states 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take away TANF benefits from the entire family </a:t>
            </a:r>
            <a:r>
              <a:rPr lang="en-US" sz="1600" i="1">
                <a:solidFill>
                  <a:schemeClr val="bg1"/>
                </a:solidFill>
                <a:latin typeface="+mj-lt"/>
              </a:rPr>
              <a:t>(“full-family sanctions”)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 as the initial punishment if a parent does not meet work requirements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+mj-lt"/>
              </a:rPr>
              <a:t>States with higher concentrations of Black residents have a </a:t>
            </a:r>
            <a:r>
              <a:rPr lang="en-US" sz="1600" b="1">
                <a:solidFill>
                  <a:schemeClr val="bg1"/>
                </a:solidFill>
                <a:latin typeface="+mj-lt"/>
              </a:rPr>
              <a:t>higher likelihood 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of imposing full-family sanctions </a:t>
            </a:r>
          </a:p>
          <a:p>
            <a:pPr marL="0" indent="0">
              <a:buNone/>
            </a:pPr>
            <a:r>
              <a:rPr lang="en-US" sz="1500">
                <a:solidFill>
                  <a:schemeClr val="bg1"/>
                </a:solidFill>
                <a:latin typeface="+mj-lt"/>
              </a:rPr>
              <a:t>      </a:t>
            </a:r>
            <a:r>
              <a:rPr lang="en-US" sz="1500" i="1">
                <a:solidFill>
                  <a:schemeClr val="bg1"/>
                </a:solidFill>
                <a:latin typeface="+mj-lt"/>
              </a:rPr>
              <a:t>(as of 2021)</a:t>
            </a:r>
            <a:endParaRPr lang="en-US" sz="15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8CC2C54F-7937-F1D1-4CA0-B3E03B01B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15" y="1575580"/>
            <a:ext cx="5389385" cy="52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7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292-21E7-43EF-B512-2F345173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134938"/>
            <a:ext cx="10484152" cy="1241918"/>
          </a:xfrm>
        </p:spPr>
        <p:txBody>
          <a:bodyPr/>
          <a:lstStyle/>
          <a:p>
            <a:r>
              <a:rPr lang="en-US"/>
              <a:t>Lack of Access to Child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1F0D7-442D-40F0-B5D1-9D82935BB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8938" y="1672362"/>
            <a:ext cx="7695125" cy="4914946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457200" indent="-457200">
              <a:lnSpc>
                <a:spcPct val="120000"/>
              </a:lnSpc>
            </a:pPr>
            <a:r>
              <a:rPr lang="en-US" sz="11200"/>
              <a:t>For every additional child care concern reported by families receiving TANF, the </a:t>
            </a:r>
            <a:r>
              <a:rPr lang="en-US" sz="11200" b="1"/>
              <a:t>risk of supervisory child neglect increases by 20% </a:t>
            </a:r>
            <a:endParaRPr lang="en-US" sz="11200"/>
          </a:p>
          <a:p>
            <a:pPr marL="457200" indent="-457200">
              <a:lnSpc>
                <a:spcPct val="120000"/>
              </a:lnSpc>
            </a:pPr>
            <a:r>
              <a:rPr lang="en-US" sz="11200"/>
              <a:t>Mothers entering substance use treatment who have difficulty securing child care are </a:t>
            </a:r>
            <a:r>
              <a:rPr lang="en-US" sz="11200" b="1"/>
              <a:t>82% more likely to self-report child neglect </a:t>
            </a:r>
            <a:r>
              <a:rPr lang="en-US" sz="9200" i="1"/>
              <a:t>(compared to mothers entering treatment who don’t have this difficulty)</a:t>
            </a:r>
          </a:p>
          <a:p>
            <a:pPr marL="457200" indent="-457200">
              <a:lnSpc>
                <a:spcPct val="120000"/>
              </a:lnSpc>
            </a:pPr>
            <a:endParaRPr lang="en-US" sz="800"/>
          </a:p>
          <a:p>
            <a:pPr marL="914400" lvl="2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0000"/>
              <a:t>Difficulty finding child care was a </a:t>
            </a:r>
            <a:r>
              <a:rPr lang="en-US" sz="10000" u="sng"/>
              <a:t>stronger predictor of maternal neglect than almost any other factor measured in this study</a:t>
            </a:r>
            <a:r>
              <a:rPr lang="en-US" sz="10000"/>
              <a:t>, including mental health &amp; severity of drug use </a:t>
            </a:r>
            <a:endParaRPr lang="en-US" sz="10000"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20F8A-3E6D-4F90-99AA-592FFEBC0466}"/>
              </a:ext>
            </a:extLst>
          </p:cNvPr>
          <p:cNvSpPr txBox="1"/>
          <p:nvPr/>
        </p:nvSpPr>
        <p:spPr>
          <a:xfrm>
            <a:off x="139126" y="6138287"/>
            <a:ext cx="229750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(Yang, 2016) </a:t>
            </a:r>
          </a:p>
          <a:p>
            <a:r>
              <a:rPr lang="en-US" sz="1600"/>
              <a:t>(Cash, 2003)</a:t>
            </a:r>
          </a:p>
        </p:txBody>
      </p:sp>
      <p:pic>
        <p:nvPicPr>
          <p:cNvPr id="6" name="Graphic 5" descr="Baby crawling with solid fill">
            <a:extLst>
              <a:ext uri="{FF2B5EF4-FFF2-40B4-BE49-F238E27FC236}">
                <a16:creationId xmlns:a16="http://schemas.microsoft.com/office/drawing/2014/main" id="{2DC8EC76-CCBE-5345-8B16-DAE49B38D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9126" y="2814452"/>
            <a:ext cx="2614401" cy="2630767"/>
          </a:xfrm>
          <a:prstGeom prst="rect">
            <a:avLst/>
          </a:prstGeom>
        </p:spPr>
      </p:pic>
      <p:pic>
        <p:nvPicPr>
          <p:cNvPr id="5" name="Graphic 4" descr="Spilt/Cracked Glass Of Milk with solid fill">
            <a:extLst>
              <a:ext uri="{FF2B5EF4-FFF2-40B4-BE49-F238E27FC236}">
                <a16:creationId xmlns:a16="http://schemas.microsoft.com/office/drawing/2014/main" id="{81B66D46-07B2-44D6-932C-8F29C889D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2229" y="49880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25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51FB2-BD35-AD49-9528-95522EF7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" y="134875"/>
            <a:ext cx="12029440" cy="1273449"/>
          </a:xfrm>
        </p:spPr>
        <p:txBody>
          <a:bodyPr>
            <a:normAutofit/>
          </a:bodyPr>
          <a:lstStyle/>
          <a:p>
            <a:r>
              <a:rPr lang="en-US"/>
              <a:t>Reduced Employment</a:t>
            </a:r>
            <a:endParaRPr lang="en-US" sz="4000"/>
          </a:p>
        </p:txBody>
      </p:sp>
      <p:pic>
        <p:nvPicPr>
          <p:cNvPr id="4" name="Graphic 3" descr="Briefcase with solid fill">
            <a:extLst>
              <a:ext uri="{FF2B5EF4-FFF2-40B4-BE49-F238E27FC236}">
                <a16:creationId xmlns:a16="http://schemas.microsoft.com/office/drawing/2014/main" id="{8949FF10-D2FC-5347-8843-A1AEC6428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4251" y="2415018"/>
            <a:ext cx="2958353" cy="2958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14404A-1C2E-9E4E-836A-3A3062D4C7A8}"/>
              </a:ext>
            </a:extLst>
          </p:cNvPr>
          <p:cNvSpPr txBox="1"/>
          <p:nvPr/>
        </p:nvSpPr>
        <p:spPr>
          <a:xfrm>
            <a:off x="3676338" y="2275732"/>
            <a:ext cx="7403340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/>
              <a:t>During the Great Recession (2007</a:t>
            </a:r>
            <a:r>
              <a:rPr lang="en-US" sz="3000">
                <a:latin typeface="Times New Roman"/>
                <a:cs typeface="Times New Roman"/>
              </a:rPr>
              <a:t>–</a:t>
            </a:r>
            <a:r>
              <a:rPr lang="en-US" sz="3000"/>
              <a:t>2009), the rate of abusive head trauma (AHT) for children &lt; 5 years old was </a:t>
            </a:r>
            <a:r>
              <a:rPr lang="en-US" sz="3000" b="1"/>
              <a:t>considerably higher</a:t>
            </a:r>
            <a:r>
              <a:rPr lang="en-US" sz="3000"/>
              <a:t> than during the period immediately before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60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/>
              <a:t>AHT rate </a:t>
            </a:r>
            <a:r>
              <a:rPr lang="en-US" sz="2800" b="1"/>
              <a:t>increased</a:t>
            </a:r>
            <a:r>
              <a:rPr lang="en-US" sz="2800"/>
              <a:t> from 8.9 in 100,000 children before the recession </a:t>
            </a:r>
            <a:r>
              <a:rPr lang="en-US" sz="2800">
                <a:sym typeface="Wingdings" panose="05000000000000000000" pitchFamily="2" charset="2"/>
              </a:rPr>
              <a:t>to </a:t>
            </a:r>
            <a:r>
              <a:rPr lang="en-US" sz="2800"/>
              <a:t>14.7 in 100,000 children during the recession</a:t>
            </a:r>
          </a:p>
          <a:p>
            <a:r>
              <a:rPr lang="en-US"/>
              <a:t>                                                                  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9A66F-9A26-5642-8DC5-76660ECAA98F}"/>
              </a:ext>
            </a:extLst>
          </p:cNvPr>
          <p:cNvSpPr txBox="1"/>
          <p:nvPr/>
        </p:nvSpPr>
        <p:spPr>
          <a:xfrm>
            <a:off x="255520" y="6380065"/>
            <a:ext cx="472585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(Berger, 2011)</a:t>
            </a:r>
          </a:p>
        </p:txBody>
      </p:sp>
    </p:spTree>
    <p:extLst>
      <p:ext uri="{BB962C8B-B14F-4D97-AF65-F5344CB8AC3E}">
        <p14:creationId xmlns:p14="http://schemas.microsoft.com/office/powerpoint/2010/main" val="3387204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E94F1A-9387-6710-31E0-FF900E51C4BC}"/>
              </a:ext>
            </a:extLst>
          </p:cNvPr>
          <p:cNvSpPr/>
          <p:nvPr/>
        </p:nvSpPr>
        <p:spPr>
          <a:xfrm>
            <a:off x="8384526" y="4310937"/>
            <a:ext cx="3328587" cy="2360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364976-4BCB-8684-EF37-3694C0220439}"/>
              </a:ext>
            </a:extLst>
          </p:cNvPr>
          <p:cNvSpPr/>
          <p:nvPr/>
        </p:nvSpPr>
        <p:spPr>
          <a:xfrm>
            <a:off x="4928634" y="4303287"/>
            <a:ext cx="3328587" cy="2360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3E0E7F-2F99-5C77-E5A5-A7098143FBA9}"/>
              </a:ext>
            </a:extLst>
          </p:cNvPr>
          <p:cNvSpPr/>
          <p:nvPr/>
        </p:nvSpPr>
        <p:spPr>
          <a:xfrm>
            <a:off x="8513035" y="1457662"/>
            <a:ext cx="3200078" cy="24288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2C43D7-4C50-AE20-87B8-9D48CC4632D7}"/>
              </a:ext>
            </a:extLst>
          </p:cNvPr>
          <p:cNvSpPr/>
          <p:nvPr/>
        </p:nvSpPr>
        <p:spPr>
          <a:xfrm>
            <a:off x="4930816" y="1468582"/>
            <a:ext cx="3411490" cy="24288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6" name="Picture 5" descr="A picture containing person, child, indoor, young&#10;&#10;Description automatically generated">
            <a:extLst>
              <a:ext uri="{FF2B5EF4-FFF2-40B4-BE49-F238E27FC236}">
                <a16:creationId xmlns:a16="http://schemas.microsoft.com/office/drawing/2014/main" id="{1A142F73-1A28-4C24-8B91-20B59A448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23794" b="26040"/>
          <a:stretch/>
        </p:blipFill>
        <p:spPr>
          <a:xfrm>
            <a:off x="3412" y="1135368"/>
            <a:ext cx="4775851" cy="57172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49991-7B70-6546-88CC-5013E113B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11" y="4800166"/>
            <a:ext cx="3328587" cy="7690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2100" b="1">
                <a:solidFill>
                  <a:srgbClr val="0070C0"/>
                </a:solidFill>
                <a:latin typeface="Avenir Next LT Pro Demi" panose="020B0704020202020204" pitchFamily="34" charset="0"/>
                <a:ea typeface="+mn-lt"/>
                <a:cs typeface="+mn-lt"/>
              </a:rPr>
              <a:t>Child Welfare Interventions with ECS</a:t>
            </a:r>
            <a:r>
              <a:rPr lang="en-US" sz="2100">
                <a:solidFill>
                  <a:srgbClr val="0070C0"/>
                </a:solidFill>
                <a:latin typeface="Avenir Next LT Pro Demi" panose="020B0704020202020204" pitchFamily="34" charset="0"/>
                <a:ea typeface="+mn-lt"/>
                <a:cs typeface="+mn-lt"/>
              </a:rPr>
              <a:t> </a:t>
            </a:r>
            <a:endParaRPr lang="en-US" sz="2100">
              <a:solidFill>
                <a:srgbClr val="0070C0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355" y="68239"/>
            <a:ext cx="11908453" cy="104644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srgbClr val="21336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Increased Access to Economic &amp; Concrete Supports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srgbClr val="21336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Is Associated with Decreased Risk for Child Welfare Involvement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853203" y="1093524"/>
            <a:ext cx="6812398" cy="11373"/>
          </a:xfrm>
          <a:prstGeom prst="line">
            <a:avLst/>
          </a:prstGeom>
          <a:ln w="28575">
            <a:solidFill>
              <a:srgbClr val="213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4AFC42F-BCE2-E386-3D7D-C0FFCEA71705}"/>
              </a:ext>
            </a:extLst>
          </p:cNvPr>
          <p:cNvSpPr txBox="1"/>
          <p:nvPr/>
        </p:nvSpPr>
        <p:spPr>
          <a:xfrm>
            <a:off x="4936958" y="1972666"/>
            <a:ext cx="3405347" cy="3616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Next LT Pro Demi"/>
                <a:ea typeface="+mn-lt"/>
                <a:cs typeface="+mn-lt"/>
              </a:rPr>
              <a:t>Macroeconomic Supports </a:t>
            </a: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Next LT Pro Dem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723E6A-E64E-7981-859E-2242AB0E5A6C}"/>
              </a:ext>
            </a:extLst>
          </p:cNvPr>
          <p:cNvSpPr txBox="1"/>
          <p:nvPr/>
        </p:nvSpPr>
        <p:spPr>
          <a:xfrm>
            <a:off x="8595938" y="1982750"/>
            <a:ext cx="6132944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lt"/>
                <a:cs typeface="+mn-lt"/>
              </a:rPr>
              <a:t>Concrete Supports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lt"/>
                <a:cs typeface="+mn-lt"/>
              </a:rPr>
              <a:t> 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0AA0BE-45D5-CAD8-C5D9-851618B646CD}"/>
              </a:ext>
            </a:extLst>
          </p:cNvPr>
          <p:cNvSpPr txBox="1"/>
          <p:nvPr/>
        </p:nvSpPr>
        <p:spPr>
          <a:xfrm>
            <a:off x="5076448" y="4915827"/>
            <a:ext cx="3522171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lt"/>
                <a:cs typeface="+mn-lt"/>
              </a:rPr>
              <a:t>Public Benefits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0C5BC0-4FEB-5396-B80D-5AFF00EB3EE1}"/>
              </a:ext>
            </a:extLst>
          </p:cNvPr>
          <p:cNvSpPr txBox="1"/>
          <p:nvPr/>
        </p:nvSpPr>
        <p:spPr>
          <a:xfrm>
            <a:off x="4878678" y="2398479"/>
            <a:ext cx="4133273" cy="1438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1" indent="-34290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Tax credits (EITC &amp; CTC)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342900" marR="0" lvl="1" indent="-34290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Employment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640080" marR="0" lvl="2" indent="-34290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Minimum wage</a:t>
            </a:r>
          </a:p>
          <a:p>
            <a:pPr marL="640080" marR="0" lvl="2" indent="-34290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Paid family leave 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640080" marR="0" lvl="2" indent="-34290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Unemployment benefits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Next LT Pro"/>
              <a:ea typeface="+mn-lt"/>
              <a:cs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76749C-5911-8510-2B3B-DC9997D2649C}"/>
              </a:ext>
            </a:extLst>
          </p:cNvPr>
          <p:cNvSpPr txBox="1"/>
          <p:nvPr/>
        </p:nvSpPr>
        <p:spPr>
          <a:xfrm>
            <a:off x="8076298" y="2392952"/>
            <a:ext cx="7439890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6565" marR="0" lvl="1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  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Healthcare (Medicaid) 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456565" marR="0" lvl="1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 Home visiting with ECS</a:t>
            </a:r>
          </a:p>
          <a:p>
            <a:pPr marL="456565" marR="0" lvl="1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 Child care &amp; pre-K</a:t>
            </a:r>
          </a:p>
          <a:p>
            <a:pPr marL="456565" marR="0" lvl="1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 Housing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F2FB5C-7788-FD3D-76F4-237C9B18D81D}"/>
              </a:ext>
            </a:extLst>
          </p:cNvPr>
          <p:cNvSpPr txBox="1"/>
          <p:nvPr/>
        </p:nvSpPr>
        <p:spPr>
          <a:xfrm>
            <a:off x="7979932" y="5483600"/>
            <a:ext cx="4775852" cy="6309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6565" marR="0" lvl="1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 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Differential response</a:t>
            </a:r>
          </a:p>
          <a:p>
            <a:pPr marL="456565" marR="0" lvl="1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 Family preservation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951DF5-3854-689B-61F7-A7083D1E786C}"/>
              </a:ext>
            </a:extLst>
          </p:cNvPr>
          <p:cNvSpPr txBox="1"/>
          <p:nvPr/>
        </p:nvSpPr>
        <p:spPr>
          <a:xfrm>
            <a:off x="4525092" y="5355016"/>
            <a:ext cx="3561055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2315" marR="0" lvl="1" indent="-28575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Overall state spending on benefits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456565" marR="0" lvl="1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TANF</a:t>
            </a:r>
          </a:p>
          <a:p>
            <a:pPr marL="456565" marR="0" lvl="1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SNAP &amp; WIC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CB5A29C-CFAE-8ACC-81CB-568BD17A0388}"/>
              </a:ext>
            </a:extLst>
          </p:cNvPr>
          <p:cNvSpPr/>
          <p:nvPr/>
        </p:nvSpPr>
        <p:spPr>
          <a:xfrm>
            <a:off x="6228417" y="1153175"/>
            <a:ext cx="733382" cy="733382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9BE3433-8E5C-3251-4BC8-544AB21B6701}"/>
              </a:ext>
            </a:extLst>
          </p:cNvPr>
          <p:cNvSpPr/>
          <p:nvPr/>
        </p:nvSpPr>
        <p:spPr>
          <a:xfrm>
            <a:off x="9628186" y="1176401"/>
            <a:ext cx="733382" cy="733382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BF5571D-17FF-9F59-4EB6-4BE6A38F7F82}"/>
              </a:ext>
            </a:extLst>
          </p:cNvPr>
          <p:cNvSpPr/>
          <p:nvPr/>
        </p:nvSpPr>
        <p:spPr>
          <a:xfrm>
            <a:off x="6255797" y="3947408"/>
            <a:ext cx="733382" cy="733382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4037838-5B6D-A341-BEB3-5AB2B8B7470C}"/>
              </a:ext>
            </a:extLst>
          </p:cNvPr>
          <p:cNvSpPr/>
          <p:nvPr/>
        </p:nvSpPr>
        <p:spPr>
          <a:xfrm>
            <a:off x="9682128" y="3994910"/>
            <a:ext cx="733382" cy="733382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29" name="Graphic 28" descr="Calculator with solid fill">
            <a:extLst>
              <a:ext uri="{FF2B5EF4-FFF2-40B4-BE49-F238E27FC236}">
                <a16:creationId xmlns:a16="http://schemas.microsoft.com/office/drawing/2014/main" id="{E01ECF9E-97AB-8110-DBEE-958512712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8448" y="1199502"/>
            <a:ext cx="633319" cy="633319"/>
          </a:xfrm>
          <a:prstGeom prst="rect">
            <a:avLst/>
          </a:prstGeom>
        </p:spPr>
      </p:pic>
      <p:pic>
        <p:nvPicPr>
          <p:cNvPr id="31" name="Graphic 30" descr="Shopping cart with solid fill">
            <a:extLst>
              <a:ext uri="{FF2B5EF4-FFF2-40B4-BE49-F238E27FC236}">
                <a16:creationId xmlns:a16="http://schemas.microsoft.com/office/drawing/2014/main" id="{C121A0C3-FD52-46BF-B384-FF9474B42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0265" y="4013436"/>
            <a:ext cx="605114" cy="605114"/>
          </a:xfrm>
          <a:prstGeom prst="rect">
            <a:avLst/>
          </a:prstGeom>
        </p:spPr>
      </p:pic>
      <p:pic>
        <p:nvPicPr>
          <p:cNvPr id="33" name="Graphic 32" descr="Family with two children with solid fill">
            <a:extLst>
              <a:ext uri="{FF2B5EF4-FFF2-40B4-BE49-F238E27FC236}">
                <a16:creationId xmlns:a16="http://schemas.microsoft.com/office/drawing/2014/main" id="{1939FBB0-7360-2B6F-881C-FF85F6DB37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85882" y="3948892"/>
            <a:ext cx="708790" cy="70879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B39575A-03F3-E862-9B97-31EC7F155B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41151" y="1291987"/>
            <a:ext cx="525924" cy="46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77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aby Onesie with solid fill">
            <a:extLst>
              <a:ext uri="{FF2B5EF4-FFF2-40B4-BE49-F238E27FC236}">
                <a16:creationId xmlns:a16="http://schemas.microsoft.com/office/drawing/2014/main" id="{A816394F-1ADE-8F4E-8D97-B5B223030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798" y="2353354"/>
            <a:ext cx="3340705" cy="3351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94" y="259628"/>
            <a:ext cx="10891108" cy="1167413"/>
          </a:xfrm>
        </p:spPr>
        <p:txBody>
          <a:bodyPr anchor="b">
            <a:noAutofit/>
          </a:bodyPr>
          <a:lstStyle/>
          <a:p>
            <a:r>
              <a:rPr lang="en-US" sz="4000">
                <a:ea typeface="+mj-lt"/>
                <a:cs typeface="+mj-lt"/>
              </a:rPr>
              <a:t>Evidence of Causal Effect of Income on Risk for Child Welfare Involvement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9537" y="1665417"/>
            <a:ext cx="7002859" cy="48539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/>
              <a:t>Mothers who participate in TANF and are eligible to receive </a:t>
            </a:r>
            <a:r>
              <a:rPr lang="en-US" u="sng"/>
              <a:t>full child support</a:t>
            </a:r>
            <a:r>
              <a:rPr lang="en-US"/>
              <a:t> for their children (and child support is disregarded in determining welfare benefits) are </a:t>
            </a:r>
            <a:r>
              <a:rPr lang="en-US" b="1"/>
              <a:t>10%</a:t>
            </a:r>
            <a:r>
              <a:rPr lang="en-US"/>
              <a:t> </a:t>
            </a:r>
            <a:r>
              <a:rPr lang="en-US" b="1"/>
              <a:t>less likely to have a child subject to a screened-in maltreatment report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i="1"/>
              <a:t>(compared to mothers who are eligible to receive only partial child support payments)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/>
              <a:t>Even a modest increase in child support payments</a:t>
            </a:r>
            <a:r>
              <a:rPr lang="en-US" sz="2600">
                <a:latin typeface="Times New Roman"/>
                <a:cs typeface="Times New Roman"/>
              </a:rPr>
              <a:t>—</a:t>
            </a:r>
            <a:r>
              <a:rPr lang="en-US" sz="2600" u="sng"/>
              <a:t>averaging $100 per year</a:t>
            </a:r>
            <a:r>
              <a:rPr lang="en-US" sz="2600">
                <a:latin typeface="Times New Roman"/>
                <a:cs typeface="Times New Roman"/>
              </a:rPr>
              <a:t>—</a:t>
            </a:r>
            <a:r>
              <a:rPr lang="en-US" sz="2600"/>
              <a:t>results in a decrease in screened-in maltreatment reports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10CD2E-642E-4DBE-8724-51BC697010D4}"/>
              </a:ext>
            </a:extLst>
          </p:cNvPr>
          <p:cNvSpPr txBox="1"/>
          <p:nvPr/>
        </p:nvSpPr>
        <p:spPr>
          <a:xfrm>
            <a:off x="150193" y="6204140"/>
            <a:ext cx="312815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(Cancian, 2013)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(randomized controlled trial - RCT)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454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72FE-E3DD-7C3B-819A-9EF17DCE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Macro-Economic &amp; Employment Supports</a:t>
            </a:r>
          </a:p>
        </p:txBody>
      </p:sp>
    </p:spTree>
    <p:extLst>
      <p:ext uri="{BB962C8B-B14F-4D97-AF65-F5344CB8AC3E}">
        <p14:creationId xmlns:p14="http://schemas.microsoft.com/office/powerpoint/2010/main" val="2466208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943C-77B6-C847-B22E-546C7FD6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71" y="308509"/>
            <a:ext cx="10287000" cy="1052394"/>
          </a:xfrm>
        </p:spPr>
        <p:txBody>
          <a:bodyPr/>
          <a:lstStyle/>
          <a:p>
            <a:r>
              <a:rPr lang="en-US"/>
              <a:t>Earned Income Tax Credit (EITC)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F3E17-6E8C-0B4F-B2DF-939E87392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81" y="1854304"/>
            <a:ext cx="6866989" cy="42129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>
                <a:ea typeface="+mn-lt"/>
                <a:cs typeface="+mn-lt"/>
              </a:rPr>
              <a:t>States with a state-level </a:t>
            </a:r>
            <a:r>
              <a:rPr lang="en-US" sz="3000" u="sng">
                <a:ea typeface="+mn-lt"/>
                <a:cs typeface="+mn-lt"/>
              </a:rPr>
              <a:t>refundable</a:t>
            </a:r>
            <a:r>
              <a:rPr lang="en-US" sz="3000">
                <a:ea typeface="+mn-lt"/>
                <a:cs typeface="+mn-lt"/>
              </a:rPr>
              <a:t> EITC, compared to those without, are associated with an </a:t>
            </a:r>
            <a:r>
              <a:rPr lang="en-US" sz="3000" b="1">
                <a:ea typeface="+mn-lt"/>
                <a:cs typeface="+mn-lt"/>
              </a:rPr>
              <a:t>11% decrease in foster care entries </a:t>
            </a:r>
            <a:r>
              <a:rPr lang="en-US" sz="2600" i="1">
                <a:ea typeface="+mn-lt"/>
                <a:cs typeface="+mn-lt"/>
              </a:rPr>
              <a:t>(even after controlling for poverty, race, education &amp; unemployment)</a:t>
            </a:r>
            <a:r>
              <a:rPr lang="en-US" sz="2600">
                <a:ea typeface="+mn-lt"/>
                <a:cs typeface="+mn-lt"/>
              </a:rPr>
              <a:t> 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" b="1"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>
                <a:ea typeface="+mn-lt"/>
                <a:cs typeface="+mn-lt"/>
              </a:rPr>
              <a:t>If states without any EITC implemented a refundable EITC, an average of </a:t>
            </a:r>
            <a:r>
              <a:rPr lang="en-US" b="1"/>
              <a:t>668 fewer children</a:t>
            </a:r>
            <a:r>
              <a:rPr lang="en-US"/>
              <a:t> </a:t>
            </a:r>
            <a:r>
              <a:rPr lang="en-US" b="1"/>
              <a:t>would enter foster care </a:t>
            </a:r>
            <a:r>
              <a:rPr lang="en-US"/>
              <a:t>annually in each state </a:t>
            </a:r>
            <a:r>
              <a:rPr lang="en-US" sz="2300"/>
              <a:t>  </a:t>
            </a:r>
            <a:endParaRPr lang="en-US" sz="2600" b="1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DA34C5-45B3-4E31-ADE1-3722EB02CC97}"/>
              </a:ext>
            </a:extLst>
          </p:cNvPr>
          <p:cNvGrpSpPr/>
          <p:nvPr/>
        </p:nvGrpSpPr>
        <p:grpSpPr>
          <a:xfrm>
            <a:off x="455042" y="2438400"/>
            <a:ext cx="2743200" cy="3105111"/>
            <a:chOff x="4194617" y="2985979"/>
            <a:chExt cx="1724747" cy="1724747"/>
          </a:xfrm>
          <a:solidFill>
            <a:srgbClr val="002060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6B2653F-23B2-4AB9-96EE-969D00191BA7}"/>
                </a:ext>
              </a:extLst>
            </p:cNvPr>
            <p:cNvSpPr/>
            <p:nvPr/>
          </p:nvSpPr>
          <p:spPr>
            <a:xfrm>
              <a:off x="4389382" y="4209990"/>
              <a:ext cx="222536" cy="389468"/>
            </a:xfrm>
            <a:custGeom>
              <a:avLst/>
              <a:gdLst>
                <a:gd name="connsiteX0" fmla="*/ 139040 w 222536"/>
                <a:gd name="connsiteY0" fmla="*/ 111268 h 389468"/>
                <a:gd name="connsiteX1" fmla="*/ 166872 w 222536"/>
                <a:gd name="connsiteY1" fmla="*/ 139100 h 389468"/>
                <a:gd name="connsiteX2" fmla="*/ 222536 w 222536"/>
                <a:gd name="connsiteY2" fmla="*/ 139100 h 389468"/>
                <a:gd name="connsiteX3" fmla="*/ 139100 w 222536"/>
                <a:gd name="connsiteY3" fmla="*/ 55664 h 389468"/>
                <a:gd name="connsiteX4" fmla="*/ 139100 w 222536"/>
                <a:gd name="connsiteY4" fmla="*/ 0 h 389468"/>
                <a:gd name="connsiteX5" fmla="*/ 83436 w 222536"/>
                <a:gd name="connsiteY5" fmla="*/ 0 h 389468"/>
                <a:gd name="connsiteX6" fmla="*/ 83436 w 222536"/>
                <a:gd name="connsiteY6" fmla="*/ 55664 h 389468"/>
                <a:gd name="connsiteX7" fmla="*/ 0 w 222536"/>
                <a:gd name="connsiteY7" fmla="*/ 55664 h 389468"/>
                <a:gd name="connsiteX8" fmla="*/ 0 w 222536"/>
                <a:gd name="connsiteY8" fmla="*/ 139100 h 389468"/>
                <a:gd name="connsiteX9" fmla="*/ 83436 w 222536"/>
                <a:gd name="connsiteY9" fmla="*/ 222536 h 389468"/>
                <a:gd name="connsiteX10" fmla="*/ 139100 w 222536"/>
                <a:gd name="connsiteY10" fmla="*/ 222536 h 389468"/>
                <a:gd name="connsiteX11" fmla="*/ 166933 w 222536"/>
                <a:gd name="connsiteY11" fmla="*/ 250368 h 389468"/>
                <a:gd name="connsiteX12" fmla="*/ 166933 w 222536"/>
                <a:gd name="connsiteY12" fmla="*/ 278201 h 389468"/>
                <a:gd name="connsiteX13" fmla="*/ 83497 w 222536"/>
                <a:gd name="connsiteY13" fmla="*/ 278201 h 389468"/>
                <a:gd name="connsiteX14" fmla="*/ 55665 w 222536"/>
                <a:gd name="connsiteY14" fmla="*/ 250368 h 389468"/>
                <a:gd name="connsiteX15" fmla="*/ 0 w 222536"/>
                <a:gd name="connsiteY15" fmla="*/ 250368 h 389468"/>
                <a:gd name="connsiteX16" fmla="*/ 83436 w 222536"/>
                <a:gd name="connsiteY16" fmla="*/ 333804 h 389468"/>
                <a:gd name="connsiteX17" fmla="*/ 83436 w 222536"/>
                <a:gd name="connsiteY17" fmla="*/ 389469 h 389468"/>
                <a:gd name="connsiteX18" fmla="*/ 139100 w 222536"/>
                <a:gd name="connsiteY18" fmla="*/ 389469 h 389468"/>
                <a:gd name="connsiteX19" fmla="*/ 139100 w 222536"/>
                <a:gd name="connsiteY19" fmla="*/ 333804 h 389468"/>
                <a:gd name="connsiteX20" fmla="*/ 222536 w 222536"/>
                <a:gd name="connsiteY20" fmla="*/ 333804 h 389468"/>
                <a:gd name="connsiteX21" fmla="*/ 222536 w 222536"/>
                <a:gd name="connsiteY21" fmla="*/ 250368 h 389468"/>
                <a:gd name="connsiteX22" fmla="*/ 139100 w 222536"/>
                <a:gd name="connsiteY22" fmla="*/ 166932 h 389468"/>
                <a:gd name="connsiteX23" fmla="*/ 83436 w 222536"/>
                <a:gd name="connsiteY23" fmla="*/ 166932 h 389468"/>
                <a:gd name="connsiteX24" fmla="*/ 55604 w 222536"/>
                <a:gd name="connsiteY24" fmla="*/ 139100 h 389468"/>
                <a:gd name="connsiteX25" fmla="*/ 55604 w 222536"/>
                <a:gd name="connsiteY25" fmla="*/ 111268 h 389468"/>
                <a:gd name="connsiteX26" fmla="*/ 139040 w 222536"/>
                <a:gd name="connsiteY26" fmla="*/ 111268 h 38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22536" h="389468">
                  <a:moveTo>
                    <a:pt x="139040" y="111268"/>
                  </a:moveTo>
                  <a:cubicBezTo>
                    <a:pt x="154381" y="111268"/>
                    <a:pt x="166872" y="123759"/>
                    <a:pt x="166872" y="139100"/>
                  </a:cubicBezTo>
                  <a:lnTo>
                    <a:pt x="222536" y="139100"/>
                  </a:lnTo>
                  <a:cubicBezTo>
                    <a:pt x="222536" y="93077"/>
                    <a:pt x="185063" y="55664"/>
                    <a:pt x="139100" y="55664"/>
                  </a:cubicBezTo>
                  <a:lnTo>
                    <a:pt x="139100" y="0"/>
                  </a:lnTo>
                  <a:lnTo>
                    <a:pt x="83436" y="0"/>
                  </a:lnTo>
                  <a:lnTo>
                    <a:pt x="83436" y="55664"/>
                  </a:lnTo>
                  <a:lnTo>
                    <a:pt x="0" y="55664"/>
                  </a:lnTo>
                  <a:lnTo>
                    <a:pt x="0" y="139100"/>
                  </a:lnTo>
                  <a:cubicBezTo>
                    <a:pt x="0" y="185123"/>
                    <a:pt x="37474" y="222536"/>
                    <a:pt x="83436" y="222536"/>
                  </a:cubicBezTo>
                  <a:lnTo>
                    <a:pt x="139100" y="222536"/>
                  </a:lnTo>
                  <a:cubicBezTo>
                    <a:pt x="154441" y="222536"/>
                    <a:pt x="166933" y="235028"/>
                    <a:pt x="166933" y="250368"/>
                  </a:cubicBezTo>
                  <a:lnTo>
                    <a:pt x="166933" y="278201"/>
                  </a:lnTo>
                  <a:lnTo>
                    <a:pt x="83497" y="278201"/>
                  </a:lnTo>
                  <a:cubicBezTo>
                    <a:pt x="68156" y="278201"/>
                    <a:pt x="55665" y="265710"/>
                    <a:pt x="55665" y="250368"/>
                  </a:cubicBezTo>
                  <a:lnTo>
                    <a:pt x="0" y="250368"/>
                  </a:lnTo>
                  <a:cubicBezTo>
                    <a:pt x="0" y="296392"/>
                    <a:pt x="37474" y="333804"/>
                    <a:pt x="83436" y="333804"/>
                  </a:cubicBezTo>
                  <a:lnTo>
                    <a:pt x="83436" y="389469"/>
                  </a:lnTo>
                  <a:lnTo>
                    <a:pt x="139100" y="389469"/>
                  </a:lnTo>
                  <a:lnTo>
                    <a:pt x="139100" y="333804"/>
                  </a:lnTo>
                  <a:lnTo>
                    <a:pt x="222536" y="333804"/>
                  </a:lnTo>
                  <a:lnTo>
                    <a:pt x="222536" y="250368"/>
                  </a:lnTo>
                  <a:cubicBezTo>
                    <a:pt x="222536" y="204345"/>
                    <a:pt x="185063" y="166932"/>
                    <a:pt x="139100" y="166932"/>
                  </a:cubicBezTo>
                  <a:lnTo>
                    <a:pt x="83436" y="166932"/>
                  </a:lnTo>
                  <a:cubicBezTo>
                    <a:pt x="68095" y="166932"/>
                    <a:pt x="55604" y="154441"/>
                    <a:pt x="55604" y="139100"/>
                  </a:cubicBezTo>
                  <a:lnTo>
                    <a:pt x="55604" y="111268"/>
                  </a:lnTo>
                  <a:lnTo>
                    <a:pt x="139040" y="111268"/>
                  </a:ln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78957B7-34CC-4DBA-8DE1-35FBBCA552AE}"/>
                </a:ext>
              </a:extLst>
            </p:cNvPr>
            <p:cNvSpPr/>
            <p:nvPr/>
          </p:nvSpPr>
          <p:spPr>
            <a:xfrm>
              <a:off x="5390856" y="3152912"/>
              <a:ext cx="166871" cy="166872"/>
            </a:xfrm>
            <a:custGeom>
              <a:avLst/>
              <a:gdLst>
                <a:gd name="connsiteX0" fmla="*/ 55604 w 166871"/>
                <a:gd name="connsiteY0" fmla="*/ 83436 h 166872"/>
                <a:gd name="connsiteX1" fmla="*/ 83436 w 166871"/>
                <a:gd name="connsiteY1" fmla="*/ 55604 h 166872"/>
                <a:gd name="connsiteX2" fmla="*/ 111268 w 166871"/>
                <a:gd name="connsiteY2" fmla="*/ 83436 h 166872"/>
                <a:gd name="connsiteX3" fmla="*/ 83436 w 166871"/>
                <a:gd name="connsiteY3" fmla="*/ 111268 h 166872"/>
                <a:gd name="connsiteX4" fmla="*/ 55604 w 166871"/>
                <a:gd name="connsiteY4" fmla="*/ 83436 h 166872"/>
                <a:gd name="connsiteX5" fmla="*/ 166872 w 166871"/>
                <a:gd name="connsiteY5" fmla="*/ 83436 h 166872"/>
                <a:gd name="connsiteX6" fmla="*/ 83436 w 166871"/>
                <a:gd name="connsiteY6" fmla="*/ 0 h 166872"/>
                <a:gd name="connsiteX7" fmla="*/ 0 w 166871"/>
                <a:gd name="connsiteY7" fmla="*/ 83436 h 166872"/>
                <a:gd name="connsiteX8" fmla="*/ 83436 w 166871"/>
                <a:gd name="connsiteY8" fmla="*/ 166872 h 166872"/>
                <a:gd name="connsiteX9" fmla="*/ 166872 w 166871"/>
                <a:gd name="connsiteY9" fmla="*/ 83436 h 166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871" h="166872">
                  <a:moveTo>
                    <a:pt x="55604" y="83436"/>
                  </a:moveTo>
                  <a:cubicBezTo>
                    <a:pt x="55604" y="68095"/>
                    <a:pt x="68095" y="55604"/>
                    <a:pt x="83436" y="55604"/>
                  </a:cubicBezTo>
                  <a:cubicBezTo>
                    <a:pt x="98777" y="55604"/>
                    <a:pt x="111268" y="68095"/>
                    <a:pt x="111268" y="83436"/>
                  </a:cubicBezTo>
                  <a:cubicBezTo>
                    <a:pt x="111268" y="98777"/>
                    <a:pt x="98777" y="111268"/>
                    <a:pt x="83436" y="111268"/>
                  </a:cubicBezTo>
                  <a:cubicBezTo>
                    <a:pt x="68095" y="111268"/>
                    <a:pt x="55604" y="98777"/>
                    <a:pt x="55604" y="83436"/>
                  </a:cubicBezTo>
                  <a:close/>
                  <a:moveTo>
                    <a:pt x="166872" y="83436"/>
                  </a:moveTo>
                  <a:cubicBezTo>
                    <a:pt x="166872" y="37413"/>
                    <a:pt x="129398" y="0"/>
                    <a:pt x="83436" y="0"/>
                  </a:cubicBezTo>
                  <a:cubicBezTo>
                    <a:pt x="37473" y="0"/>
                    <a:pt x="0" y="37473"/>
                    <a:pt x="0" y="83436"/>
                  </a:cubicBezTo>
                  <a:cubicBezTo>
                    <a:pt x="0" y="129459"/>
                    <a:pt x="37473" y="166872"/>
                    <a:pt x="83436" y="166872"/>
                  </a:cubicBezTo>
                  <a:cubicBezTo>
                    <a:pt x="129398" y="166872"/>
                    <a:pt x="166872" y="129459"/>
                    <a:pt x="166872" y="83436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91595A1-2C6B-4233-AB98-7AF8AF30CA0F}"/>
                </a:ext>
              </a:extLst>
            </p:cNvPr>
            <p:cNvSpPr/>
            <p:nvPr/>
          </p:nvSpPr>
          <p:spPr>
            <a:xfrm>
              <a:off x="5613392" y="3319784"/>
              <a:ext cx="166872" cy="166872"/>
            </a:xfrm>
            <a:custGeom>
              <a:avLst/>
              <a:gdLst>
                <a:gd name="connsiteX0" fmla="*/ 83436 w 166872"/>
                <a:gd name="connsiteY0" fmla="*/ 111329 h 166872"/>
                <a:gd name="connsiteX1" fmla="*/ 55604 w 166872"/>
                <a:gd name="connsiteY1" fmla="*/ 83497 h 166872"/>
                <a:gd name="connsiteX2" fmla="*/ 83436 w 166872"/>
                <a:gd name="connsiteY2" fmla="*/ 55664 h 166872"/>
                <a:gd name="connsiteX3" fmla="*/ 111268 w 166872"/>
                <a:gd name="connsiteY3" fmla="*/ 83497 h 166872"/>
                <a:gd name="connsiteX4" fmla="*/ 83436 w 166872"/>
                <a:gd name="connsiteY4" fmla="*/ 111329 h 166872"/>
                <a:gd name="connsiteX5" fmla="*/ 83436 w 166872"/>
                <a:gd name="connsiteY5" fmla="*/ 0 h 166872"/>
                <a:gd name="connsiteX6" fmla="*/ 0 w 166872"/>
                <a:gd name="connsiteY6" fmla="*/ 83436 h 166872"/>
                <a:gd name="connsiteX7" fmla="*/ 83436 w 166872"/>
                <a:gd name="connsiteY7" fmla="*/ 166872 h 166872"/>
                <a:gd name="connsiteX8" fmla="*/ 166872 w 166872"/>
                <a:gd name="connsiteY8" fmla="*/ 83436 h 166872"/>
                <a:gd name="connsiteX9" fmla="*/ 83436 w 166872"/>
                <a:gd name="connsiteY9" fmla="*/ 0 h 166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872" h="166872">
                  <a:moveTo>
                    <a:pt x="83436" y="111329"/>
                  </a:moveTo>
                  <a:cubicBezTo>
                    <a:pt x="68095" y="111329"/>
                    <a:pt x="55604" y="98838"/>
                    <a:pt x="55604" y="83497"/>
                  </a:cubicBezTo>
                  <a:cubicBezTo>
                    <a:pt x="55604" y="68155"/>
                    <a:pt x="68095" y="55664"/>
                    <a:pt x="83436" y="55664"/>
                  </a:cubicBezTo>
                  <a:cubicBezTo>
                    <a:pt x="98777" y="55664"/>
                    <a:pt x="111268" y="68155"/>
                    <a:pt x="111268" y="83497"/>
                  </a:cubicBezTo>
                  <a:cubicBezTo>
                    <a:pt x="111268" y="98838"/>
                    <a:pt x="98777" y="111329"/>
                    <a:pt x="83436" y="111329"/>
                  </a:cubicBezTo>
                  <a:close/>
                  <a:moveTo>
                    <a:pt x="83436" y="0"/>
                  </a:moveTo>
                  <a:cubicBezTo>
                    <a:pt x="37413" y="0"/>
                    <a:pt x="0" y="37473"/>
                    <a:pt x="0" y="83436"/>
                  </a:cubicBezTo>
                  <a:cubicBezTo>
                    <a:pt x="0" y="129459"/>
                    <a:pt x="37474" y="166872"/>
                    <a:pt x="83436" y="166872"/>
                  </a:cubicBezTo>
                  <a:cubicBezTo>
                    <a:pt x="129459" y="166872"/>
                    <a:pt x="166872" y="129398"/>
                    <a:pt x="166872" y="83436"/>
                  </a:cubicBezTo>
                  <a:cubicBezTo>
                    <a:pt x="166872" y="37473"/>
                    <a:pt x="129459" y="0"/>
                    <a:pt x="83436" y="0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D890EDC-6D9D-44BD-A717-A45CD823F85B}"/>
                </a:ext>
              </a:extLst>
            </p:cNvPr>
            <p:cNvSpPr/>
            <p:nvPr/>
          </p:nvSpPr>
          <p:spPr>
            <a:xfrm rot="18221309">
              <a:off x="5385136" y="3291818"/>
              <a:ext cx="401248" cy="55666"/>
            </a:xfrm>
            <a:custGeom>
              <a:avLst/>
              <a:gdLst>
                <a:gd name="connsiteX0" fmla="*/ 0 w 401248"/>
                <a:gd name="connsiteY0" fmla="*/ 0 h 55666"/>
                <a:gd name="connsiteX1" fmla="*/ 401249 w 401248"/>
                <a:gd name="connsiteY1" fmla="*/ 0 h 55666"/>
                <a:gd name="connsiteX2" fmla="*/ 401249 w 401248"/>
                <a:gd name="connsiteY2" fmla="*/ 55666 h 55666"/>
                <a:gd name="connsiteX3" fmla="*/ 0 w 401248"/>
                <a:gd name="connsiteY3" fmla="*/ 55666 h 5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248" h="55666">
                  <a:moveTo>
                    <a:pt x="0" y="0"/>
                  </a:moveTo>
                  <a:lnTo>
                    <a:pt x="401249" y="0"/>
                  </a:lnTo>
                  <a:lnTo>
                    <a:pt x="401249" y="55666"/>
                  </a:lnTo>
                  <a:lnTo>
                    <a:pt x="0" y="55666"/>
                  </a:ln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433CD0-1503-4D82-8CB5-8E33F21FE538}"/>
                </a:ext>
              </a:extLst>
            </p:cNvPr>
            <p:cNvSpPr/>
            <p:nvPr/>
          </p:nvSpPr>
          <p:spPr>
            <a:xfrm>
              <a:off x="5251756" y="3987453"/>
              <a:ext cx="278140" cy="611944"/>
            </a:xfrm>
            <a:custGeom>
              <a:avLst/>
              <a:gdLst>
                <a:gd name="connsiteX0" fmla="*/ 222536 w 278140"/>
                <a:gd name="connsiteY0" fmla="*/ 528569 h 611944"/>
                <a:gd name="connsiteX1" fmla="*/ 194704 w 278140"/>
                <a:gd name="connsiteY1" fmla="*/ 556402 h 611944"/>
                <a:gd name="connsiteX2" fmla="*/ 83436 w 278140"/>
                <a:gd name="connsiteY2" fmla="*/ 556402 h 611944"/>
                <a:gd name="connsiteX3" fmla="*/ 55604 w 278140"/>
                <a:gd name="connsiteY3" fmla="*/ 528569 h 611944"/>
                <a:gd name="connsiteX4" fmla="*/ 55604 w 278140"/>
                <a:gd name="connsiteY4" fmla="*/ 83497 h 611944"/>
                <a:gd name="connsiteX5" fmla="*/ 83436 w 278140"/>
                <a:gd name="connsiteY5" fmla="*/ 55664 h 611944"/>
                <a:gd name="connsiteX6" fmla="*/ 194704 w 278140"/>
                <a:gd name="connsiteY6" fmla="*/ 55664 h 611944"/>
                <a:gd name="connsiteX7" fmla="*/ 222536 w 278140"/>
                <a:gd name="connsiteY7" fmla="*/ 83497 h 611944"/>
                <a:gd name="connsiteX8" fmla="*/ 222536 w 278140"/>
                <a:gd name="connsiteY8" fmla="*/ 528569 h 611944"/>
                <a:gd name="connsiteX9" fmla="*/ 194704 w 278140"/>
                <a:gd name="connsiteY9" fmla="*/ 0 h 611944"/>
                <a:gd name="connsiteX10" fmla="*/ 83436 w 278140"/>
                <a:gd name="connsiteY10" fmla="*/ 0 h 611944"/>
                <a:gd name="connsiteX11" fmla="*/ 0 w 278140"/>
                <a:gd name="connsiteY11" fmla="*/ 83436 h 611944"/>
                <a:gd name="connsiteX12" fmla="*/ 0 w 278140"/>
                <a:gd name="connsiteY12" fmla="*/ 528509 h 611944"/>
                <a:gd name="connsiteX13" fmla="*/ 83436 w 278140"/>
                <a:gd name="connsiteY13" fmla="*/ 611945 h 611944"/>
                <a:gd name="connsiteX14" fmla="*/ 194704 w 278140"/>
                <a:gd name="connsiteY14" fmla="*/ 611945 h 611944"/>
                <a:gd name="connsiteX15" fmla="*/ 278140 w 278140"/>
                <a:gd name="connsiteY15" fmla="*/ 528509 h 611944"/>
                <a:gd name="connsiteX16" fmla="*/ 278140 w 278140"/>
                <a:gd name="connsiteY16" fmla="*/ 83436 h 611944"/>
                <a:gd name="connsiteX17" fmla="*/ 194704 w 278140"/>
                <a:gd name="connsiteY17" fmla="*/ 0 h 6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40" h="611944">
                  <a:moveTo>
                    <a:pt x="222536" y="528569"/>
                  </a:moveTo>
                  <a:cubicBezTo>
                    <a:pt x="222536" y="543910"/>
                    <a:pt x="210045" y="556402"/>
                    <a:pt x="194704" y="556402"/>
                  </a:cubicBezTo>
                  <a:lnTo>
                    <a:pt x="83436" y="556402"/>
                  </a:lnTo>
                  <a:cubicBezTo>
                    <a:pt x="68095" y="556402"/>
                    <a:pt x="55604" y="543910"/>
                    <a:pt x="55604" y="528569"/>
                  </a:cubicBezTo>
                  <a:lnTo>
                    <a:pt x="55604" y="83497"/>
                  </a:lnTo>
                  <a:cubicBezTo>
                    <a:pt x="55604" y="68155"/>
                    <a:pt x="68095" y="55664"/>
                    <a:pt x="83436" y="55664"/>
                  </a:cubicBezTo>
                  <a:lnTo>
                    <a:pt x="194704" y="55664"/>
                  </a:lnTo>
                  <a:cubicBezTo>
                    <a:pt x="210045" y="55664"/>
                    <a:pt x="222536" y="68155"/>
                    <a:pt x="222536" y="83497"/>
                  </a:cubicBezTo>
                  <a:lnTo>
                    <a:pt x="222536" y="528569"/>
                  </a:lnTo>
                  <a:close/>
                  <a:moveTo>
                    <a:pt x="194704" y="0"/>
                  </a:moveTo>
                  <a:lnTo>
                    <a:pt x="83436" y="0"/>
                  </a:lnTo>
                  <a:cubicBezTo>
                    <a:pt x="37413" y="0"/>
                    <a:pt x="0" y="37473"/>
                    <a:pt x="0" y="83436"/>
                  </a:cubicBezTo>
                  <a:lnTo>
                    <a:pt x="0" y="528509"/>
                  </a:lnTo>
                  <a:cubicBezTo>
                    <a:pt x="0" y="574532"/>
                    <a:pt x="37473" y="611945"/>
                    <a:pt x="83436" y="611945"/>
                  </a:cubicBezTo>
                  <a:lnTo>
                    <a:pt x="194704" y="611945"/>
                  </a:lnTo>
                  <a:cubicBezTo>
                    <a:pt x="240727" y="611945"/>
                    <a:pt x="278140" y="574471"/>
                    <a:pt x="278140" y="528509"/>
                  </a:cubicBezTo>
                  <a:lnTo>
                    <a:pt x="278140" y="83436"/>
                  </a:lnTo>
                  <a:cubicBezTo>
                    <a:pt x="278140" y="37413"/>
                    <a:pt x="240727" y="0"/>
                    <a:pt x="194704" y="0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6B5A9BD-D4CD-4D1F-9AAE-A09DA6BFC6B9}"/>
                </a:ext>
              </a:extLst>
            </p:cNvPr>
            <p:cNvSpPr/>
            <p:nvPr/>
          </p:nvSpPr>
          <p:spPr>
            <a:xfrm>
              <a:off x="4917951" y="4321258"/>
              <a:ext cx="278140" cy="278140"/>
            </a:xfrm>
            <a:custGeom>
              <a:avLst/>
              <a:gdLst>
                <a:gd name="connsiteX0" fmla="*/ 222476 w 278140"/>
                <a:gd name="connsiteY0" fmla="*/ 194765 h 278140"/>
                <a:gd name="connsiteX1" fmla="*/ 194644 w 278140"/>
                <a:gd name="connsiteY1" fmla="*/ 222597 h 278140"/>
                <a:gd name="connsiteX2" fmla="*/ 83375 w 278140"/>
                <a:gd name="connsiteY2" fmla="*/ 222597 h 278140"/>
                <a:gd name="connsiteX3" fmla="*/ 55543 w 278140"/>
                <a:gd name="connsiteY3" fmla="*/ 194765 h 278140"/>
                <a:gd name="connsiteX4" fmla="*/ 55543 w 278140"/>
                <a:gd name="connsiteY4" fmla="*/ 83497 h 278140"/>
                <a:gd name="connsiteX5" fmla="*/ 83375 w 278140"/>
                <a:gd name="connsiteY5" fmla="*/ 55664 h 278140"/>
                <a:gd name="connsiteX6" fmla="*/ 194644 w 278140"/>
                <a:gd name="connsiteY6" fmla="*/ 55664 h 278140"/>
                <a:gd name="connsiteX7" fmla="*/ 222476 w 278140"/>
                <a:gd name="connsiteY7" fmla="*/ 83497 h 278140"/>
                <a:gd name="connsiteX8" fmla="*/ 222476 w 278140"/>
                <a:gd name="connsiteY8" fmla="*/ 194765 h 278140"/>
                <a:gd name="connsiteX9" fmla="*/ 194704 w 278140"/>
                <a:gd name="connsiteY9" fmla="*/ 0 h 278140"/>
                <a:gd name="connsiteX10" fmla="*/ 83436 w 278140"/>
                <a:gd name="connsiteY10" fmla="*/ 0 h 278140"/>
                <a:gd name="connsiteX11" fmla="*/ 0 w 278140"/>
                <a:gd name="connsiteY11" fmla="*/ 83436 h 278140"/>
                <a:gd name="connsiteX12" fmla="*/ 0 w 278140"/>
                <a:gd name="connsiteY12" fmla="*/ 194704 h 278140"/>
                <a:gd name="connsiteX13" fmla="*/ 83436 w 278140"/>
                <a:gd name="connsiteY13" fmla="*/ 278140 h 278140"/>
                <a:gd name="connsiteX14" fmla="*/ 194704 w 278140"/>
                <a:gd name="connsiteY14" fmla="*/ 278140 h 278140"/>
                <a:gd name="connsiteX15" fmla="*/ 278140 w 278140"/>
                <a:gd name="connsiteY15" fmla="*/ 194704 h 278140"/>
                <a:gd name="connsiteX16" fmla="*/ 278140 w 278140"/>
                <a:gd name="connsiteY16" fmla="*/ 83436 h 278140"/>
                <a:gd name="connsiteX17" fmla="*/ 194704 w 278140"/>
                <a:gd name="connsiteY17" fmla="*/ 0 h 27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40" h="278140">
                  <a:moveTo>
                    <a:pt x="222476" y="194765"/>
                  </a:moveTo>
                  <a:cubicBezTo>
                    <a:pt x="222476" y="210106"/>
                    <a:pt x="209984" y="222597"/>
                    <a:pt x="194644" y="222597"/>
                  </a:cubicBezTo>
                  <a:lnTo>
                    <a:pt x="83375" y="222597"/>
                  </a:lnTo>
                  <a:cubicBezTo>
                    <a:pt x="68034" y="222597"/>
                    <a:pt x="55543" y="210106"/>
                    <a:pt x="55543" y="194765"/>
                  </a:cubicBezTo>
                  <a:lnTo>
                    <a:pt x="55543" y="83497"/>
                  </a:lnTo>
                  <a:cubicBezTo>
                    <a:pt x="55543" y="68155"/>
                    <a:pt x="68034" y="55664"/>
                    <a:pt x="83375" y="55664"/>
                  </a:cubicBezTo>
                  <a:lnTo>
                    <a:pt x="194644" y="55664"/>
                  </a:lnTo>
                  <a:cubicBezTo>
                    <a:pt x="209984" y="55664"/>
                    <a:pt x="222476" y="68155"/>
                    <a:pt x="222476" y="83497"/>
                  </a:cubicBezTo>
                  <a:lnTo>
                    <a:pt x="222476" y="194765"/>
                  </a:lnTo>
                  <a:close/>
                  <a:moveTo>
                    <a:pt x="194704" y="0"/>
                  </a:moveTo>
                  <a:lnTo>
                    <a:pt x="83436" y="0"/>
                  </a:lnTo>
                  <a:cubicBezTo>
                    <a:pt x="37413" y="0"/>
                    <a:pt x="0" y="37473"/>
                    <a:pt x="0" y="83436"/>
                  </a:cubicBezTo>
                  <a:lnTo>
                    <a:pt x="0" y="194704"/>
                  </a:lnTo>
                  <a:cubicBezTo>
                    <a:pt x="0" y="240727"/>
                    <a:pt x="37473" y="278140"/>
                    <a:pt x="83436" y="278140"/>
                  </a:cubicBezTo>
                  <a:lnTo>
                    <a:pt x="194704" y="278140"/>
                  </a:lnTo>
                  <a:cubicBezTo>
                    <a:pt x="240727" y="278140"/>
                    <a:pt x="278140" y="240667"/>
                    <a:pt x="278140" y="194704"/>
                  </a:cubicBezTo>
                  <a:lnTo>
                    <a:pt x="278140" y="83436"/>
                  </a:lnTo>
                  <a:cubicBezTo>
                    <a:pt x="278140" y="37473"/>
                    <a:pt x="240667" y="0"/>
                    <a:pt x="194704" y="0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2504ADF-AB2F-471E-9AB6-E7C0A4F6514F}"/>
                </a:ext>
              </a:extLst>
            </p:cNvPr>
            <p:cNvSpPr/>
            <p:nvPr/>
          </p:nvSpPr>
          <p:spPr>
            <a:xfrm>
              <a:off x="4917951" y="3987453"/>
              <a:ext cx="278140" cy="278140"/>
            </a:xfrm>
            <a:custGeom>
              <a:avLst/>
              <a:gdLst>
                <a:gd name="connsiteX0" fmla="*/ 222476 w 278140"/>
                <a:gd name="connsiteY0" fmla="*/ 194704 h 278140"/>
                <a:gd name="connsiteX1" fmla="*/ 194644 w 278140"/>
                <a:gd name="connsiteY1" fmla="*/ 222536 h 278140"/>
                <a:gd name="connsiteX2" fmla="*/ 83375 w 278140"/>
                <a:gd name="connsiteY2" fmla="*/ 222536 h 278140"/>
                <a:gd name="connsiteX3" fmla="*/ 55543 w 278140"/>
                <a:gd name="connsiteY3" fmla="*/ 194704 h 278140"/>
                <a:gd name="connsiteX4" fmla="*/ 55543 w 278140"/>
                <a:gd name="connsiteY4" fmla="*/ 83436 h 278140"/>
                <a:gd name="connsiteX5" fmla="*/ 83375 w 278140"/>
                <a:gd name="connsiteY5" fmla="*/ 55604 h 278140"/>
                <a:gd name="connsiteX6" fmla="*/ 194644 w 278140"/>
                <a:gd name="connsiteY6" fmla="*/ 55604 h 278140"/>
                <a:gd name="connsiteX7" fmla="*/ 222476 w 278140"/>
                <a:gd name="connsiteY7" fmla="*/ 83436 h 278140"/>
                <a:gd name="connsiteX8" fmla="*/ 222476 w 278140"/>
                <a:gd name="connsiteY8" fmla="*/ 194704 h 278140"/>
                <a:gd name="connsiteX9" fmla="*/ 194704 w 278140"/>
                <a:gd name="connsiteY9" fmla="*/ 0 h 278140"/>
                <a:gd name="connsiteX10" fmla="*/ 83436 w 278140"/>
                <a:gd name="connsiteY10" fmla="*/ 0 h 278140"/>
                <a:gd name="connsiteX11" fmla="*/ 0 w 278140"/>
                <a:gd name="connsiteY11" fmla="*/ 83436 h 278140"/>
                <a:gd name="connsiteX12" fmla="*/ 0 w 278140"/>
                <a:gd name="connsiteY12" fmla="*/ 194704 h 278140"/>
                <a:gd name="connsiteX13" fmla="*/ 83436 w 278140"/>
                <a:gd name="connsiteY13" fmla="*/ 278140 h 278140"/>
                <a:gd name="connsiteX14" fmla="*/ 194704 w 278140"/>
                <a:gd name="connsiteY14" fmla="*/ 278140 h 278140"/>
                <a:gd name="connsiteX15" fmla="*/ 278140 w 278140"/>
                <a:gd name="connsiteY15" fmla="*/ 194704 h 278140"/>
                <a:gd name="connsiteX16" fmla="*/ 278140 w 278140"/>
                <a:gd name="connsiteY16" fmla="*/ 83436 h 278140"/>
                <a:gd name="connsiteX17" fmla="*/ 194704 w 278140"/>
                <a:gd name="connsiteY17" fmla="*/ 0 h 27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40" h="278140">
                  <a:moveTo>
                    <a:pt x="222476" y="194704"/>
                  </a:moveTo>
                  <a:cubicBezTo>
                    <a:pt x="222476" y="210045"/>
                    <a:pt x="209984" y="222536"/>
                    <a:pt x="194644" y="222536"/>
                  </a:cubicBezTo>
                  <a:lnTo>
                    <a:pt x="83375" y="222536"/>
                  </a:lnTo>
                  <a:cubicBezTo>
                    <a:pt x="68034" y="222536"/>
                    <a:pt x="55543" y="210045"/>
                    <a:pt x="55543" y="194704"/>
                  </a:cubicBezTo>
                  <a:lnTo>
                    <a:pt x="55543" y="83436"/>
                  </a:lnTo>
                  <a:cubicBezTo>
                    <a:pt x="55543" y="68095"/>
                    <a:pt x="68034" y="55604"/>
                    <a:pt x="83375" y="55604"/>
                  </a:cubicBezTo>
                  <a:lnTo>
                    <a:pt x="194644" y="55604"/>
                  </a:lnTo>
                  <a:cubicBezTo>
                    <a:pt x="209984" y="55604"/>
                    <a:pt x="222476" y="68095"/>
                    <a:pt x="222476" y="83436"/>
                  </a:cubicBezTo>
                  <a:lnTo>
                    <a:pt x="222476" y="194704"/>
                  </a:lnTo>
                  <a:close/>
                  <a:moveTo>
                    <a:pt x="194704" y="0"/>
                  </a:moveTo>
                  <a:lnTo>
                    <a:pt x="83436" y="0"/>
                  </a:lnTo>
                  <a:cubicBezTo>
                    <a:pt x="37413" y="0"/>
                    <a:pt x="0" y="37473"/>
                    <a:pt x="0" y="83436"/>
                  </a:cubicBezTo>
                  <a:lnTo>
                    <a:pt x="0" y="194704"/>
                  </a:lnTo>
                  <a:cubicBezTo>
                    <a:pt x="0" y="240727"/>
                    <a:pt x="37473" y="278140"/>
                    <a:pt x="83436" y="278140"/>
                  </a:cubicBezTo>
                  <a:lnTo>
                    <a:pt x="194704" y="278140"/>
                  </a:lnTo>
                  <a:cubicBezTo>
                    <a:pt x="240727" y="278140"/>
                    <a:pt x="278140" y="240667"/>
                    <a:pt x="278140" y="194704"/>
                  </a:cubicBezTo>
                  <a:lnTo>
                    <a:pt x="278140" y="83436"/>
                  </a:lnTo>
                  <a:cubicBezTo>
                    <a:pt x="278140" y="37413"/>
                    <a:pt x="240667" y="0"/>
                    <a:pt x="194704" y="0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B7B834F-0AF2-417C-8CB6-BD63C5C519B3}"/>
                </a:ext>
              </a:extLst>
            </p:cNvPr>
            <p:cNvSpPr/>
            <p:nvPr/>
          </p:nvSpPr>
          <p:spPr>
            <a:xfrm>
              <a:off x="4917951" y="3653649"/>
              <a:ext cx="278140" cy="278140"/>
            </a:xfrm>
            <a:custGeom>
              <a:avLst/>
              <a:gdLst>
                <a:gd name="connsiteX0" fmla="*/ 222476 w 278140"/>
                <a:gd name="connsiteY0" fmla="*/ 194704 h 278140"/>
                <a:gd name="connsiteX1" fmla="*/ 194644 w 278140"/>
                <a:gd name="connsiteY1" fmla="*/ 222536 h 278140"/>
                <a:gd name="connsiteX2" fmla="*/ 83375 w 278140"/>
                <a:gd name="connsiteY2" fmla="*/ 222536 h 278140"/>
                <a:gd name="connsiteX3" fmla="*/ 55543 w 278140"/>
                <a:gd name="connsiteY3" fmla="*/ 194704 h 278140"/>
                <a:gd name="connsiteX4" fmla="*/ 55543 w 278140"/>
                <a:gd name="connsiteY4" fmla="*/ 83436 h 278140"/>
                <a:gd name="connsiteX5" fmla="*/ 83375 w 278140"/>
                <a:gd name="connsiteY5" fmla="*/ 55604 h 278140"/>
                <a:gd name="connsiteX6" fmla="*/ 194644 w 278140"/>
                <a:gd name="connsiteY6" fmla="*/ 55604 h 278140"/>
                <a:gd name="connsiteX7" fmla="*/ 222476 w 278140"/>
                <a:gd name="connsiteY7" fmla="*/ 83436 h 278140"/>
                <a:gd name="connsiteX8" fmla="*/ 222476 w 278140"/>
                <a:gd name="connsiteY8" fmla="*/ 194704 h 278140"/>
                <a:gd name="connsiteX9" fmla="*/ 194704 w 278140"/>
                <a:gd name="connsiteY9" fmla="*/ 0 h 278140"/>
                <a:gd name="connsiteX10" fmla="*/ 83436 w 278140"/>
                <a:gd name="connsiteY10" fmla="*/ 0 h 278140"/>
                <a:gd name="connsiteX11" fmla="*/ 0 w 278140"/>
                <a:gd name="connsiteY11" fmla="*/ 83436 h 278140"/>
                <a:gd name="connsiteX12" fmla="*/ 0 w 278140"/>
                <a:gd name="connsiteY12" fmla="*/ 194704 h 278140"/>
                <a:gd name="connsiteX13" fmla="*/ 83436 w 278140"/>
                <a:gd name="connsiteY13" fmla="*/ 278140 h 278140"/>
                <a:gd name="connsiteX14" fmla="*/ 194704 w 278140"/>
                <a:gd name="connsiteY14" fmla="*/ 278140 h 278140"/>
                <a:gd name="connsiteX15" fmla="*/ 278140 w 278140"/>
                <a:gd name="connsiteY15" fmla="*/ 194704 h 278140"/>
                <a:gd name="connsiteX16" fmla="*/ 278140 w 278140"/>
                <a:gd name="connsiteY16" fmla="*/ 83436 h 278140"/>
                <a:gd name="connsiteX17" fmla="*/ 194704 w 278140"/>
                <a:gd name="connsiteY17" fmla="*/ 0 h 27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40" h="278140">
                  <a:moveTo>
                    <a:pt x="222476" y="194704"/>
                  </a:moveTo>
                  <a:cubicBezTo>
                    <a:pt x="222476" y="210045"/>
                    <a:pt x="209984" y="222536"/>
                    <a:pt x="194644" y="222536"/>
                  </a:cubicBezTo>
                  <a:lnTo>
                    <a:pt x="83375" y="222536"/>
                  </a:lnTo>
                  <a:cubicBezTo>
                    <a:pt x="68034" y="222536"/>
                    <a:pt x="55543" y="210045"/>
                    <a:pt x="55543" y="194704"/>
                  </a:cubicBezTo>
                  <a:lnTo>
                    <a:pt x="55543" y="83436"/>
                  </a:lnTo>
                  <a:cubicBezTo>
                    <a:pt x="55543" y="68095"/>
                    <a:pt x="68034" y="55604"/>
                    <a:pt x="83375" y="55604"/>
                  </a:cubicBezTo>
                  <a:lnTo>
                    <a:pt x="194644" y="55604"/>
                  </a:lnTo>
                  <a:cubicBezTo>
                    <a:pt x="209984" y="55604"/>
                    <a:pt x="222476" y="68095"/>
                    <a:pt x="222476" y="83436"/>
                  </a:cubicBezTo>
                  <a:lnTo>
                    <a:pt x="222476" y="194704"/>
                  </a:lnTo>
                  <a:close/>
                  <a:moveTo>
                    <a:pt x="194704" y="0"/>
                  </a:moveTo>
                  <a:lnTo>
                    <a:pt x="83436" y="0"/>
                  </a:lnTo>
                  <a:cubicBezTo>
                    <a:pt x="37413" y="0"/>
                    <a:pt x="0" y="37473"/>
                    <a:pt x="0" y="83436"/>
                  </a:cubicBezTo>
                  <a:lnTo>
                    <a:pt x="0" y="194704"/>
                  </a:lnTo>
                  <a:cubicBezTo>
                    <a:pt x="0" y="240727"/>
                    <a:pt x="37473" y="278140"/>
                    <a:pt x="83436" y="278140"/>
                  </a:cubicBezTo>
                  <a:lnTo>
                    <a:pt x="194704" y="278140"/>
                  </a:lnTo>
                  <a:cubicBezTo>
                    <a:pt x="240727" y="278140"/>
                    <a:pt x="278140" y="240667"/>
                    <a:pt x="278140" y="194704"/>
                  </a:cubicBezTo>
                  <a:lnTo>
                    <a:pt x="278140" y="83436"/>
                  </a:lnTo>
                  <a:cubicBezTo>
                    <a:pt x="278140" y="37413"/>
                    <a:pt x="240667" y="0"/>
                    <a:pt x="194704" y="0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660CDBD-81A4-4BFE-8400-F1C3B2D27C4E}"/>
                </a:ext>
              </a:extLst>
            </p:cNvPr>
            <p:cNvSpPr/>
            <p:nvPr/>
          </p:nvSpPr>
          <p:spPr>
            <a:xfrm>
              <a:off x="4584086" y="3653649"/>
              <a:ext cx="278140" cy="278140"/>
            </a:xfrm>
            <a:custGeom>
              <a:avLst/>
              <a:gdLst>
                <a:gd name="connsiteX0" fmla="*/ 222536 w 278140"/>
                <a:gd name="connsiteY0" fmla="*/ 194704 h 278140"/>
                <a:gd name="connsiteX1" fmla="*/ 194704 w 278140"/>
                <a:gd name="connsiteY1" fmla="*/ 222536 h 278140"/>
                <a:gd name="connsiteX2" fmla="*/ 83436 w 278140"/>
                <a:gd name="connsiteY2" fmla="*/ 222536 h 278140"/>
                <a:gd name="connsiteX3" fmla="*/ 55604 w 278140"/>
                <a:gd name="connsiteY3" fmla="*/ 194704 h 278140"/>
                <a:gd name="connsiteX4" fmla="*/ 55604 w 278140"/>
                <a:gd name="connsiteY4" fmla="*/ 83436 h 278140"/>
                <a:gd name="connsiteX5" fmla="*/ 83436 w 278140"/>
                <a:gd name="connsiteY5" fmla="*/ 55604 h 278140"/>
                <a:gd name="connsiteX6" fmla="*/ 194704 w 278140"/>
                <a:gd name="connsiteY6" fmla="*/ 55604 h 278140"/>
                <a:gd name="connsiteX7" fmla="*/ 222536 w 278140"/>
                <a:gd name="connsiteY7" fmla="*/ 83436 h 278140"/>
                <a:gd name="connsiteX8" fmla="*/ 222536 w 278140"/>
                <a:gd name="connsiteY8" fmla="*/ 194704 h 278140"/>
                <a:gd name="connsiteX9" fmla="*/ 194704 w 278140"/>
                <a:gd name="connsiteY9" fmla="*/ 0 h 278140"/>
                <a:gd name="connsiteX10" fmla="*/ 83436 w 278140"/>
                <a:gd name="connsiteY10" fmla="*/ 0 h 278140"/>
                <a:gd name="connsiteX11" fmla="*/ 0 w 278140"/>
                <a:gd name="connsiteY11" fmla="*/ 83436 h 278140"/>
                <a:gd name="connsiteX12" fmla="*/ 0 w 278140"/>
                <a:gd name="connsiteY12" fmla="*/ 194704 h 278140"/>
                <a:gd name="connsiteX13" fmla="*/ 83436 w 278140"/>
                <a:gd name="connsiteY13" fmla="*/ 278140 h 278140"/>
                <a:gd name="connsiteX14" fmla="*/ 194704 w 278140"/>
                <a:gd name="connsiteY14" fmla="*/ 278140 h 278140"/>
                <a:gd name="connsiteX15" fmla="*/ 278140 w 278140"/>
                <a:gd name="connsiteY15" fmla="*/ 194704 h 278140"/>
                <a:gd name="connsiteX16" fmla="*/ 278140 w 278140"/>
                <a:gd name="connsiteY16" fmla="*/ 83436 h 278140"/>
                <a:gd name="connsiteX17" fmla="*/ 194704 w 278140"/>
                <a:gd name="connsiteY17" fmla="*/ 0 h 27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40" h="278140">
                  <a:moveTo>
                    <a:pt x="222536" y="194704"/>
                  </a:moveTo>
                  <a:cubicBezTo>
                    <a:pt x="222536" y="210045"/>
                    <a:pt x="210045" y="222536"/>
                    <a:pt x="194704" y="222536"/>
                  </a:cubicBezTo>
                  <a:lnTo>
                    <a:pt x="83436" y="222536"/>
                  </a:lnTo>
                  <a:cubicBezTo>
                    <a:pt x="68095" y="222536"/>
                    <a:pt x="55604" y="210045"/>
                    <a:pt x="55604" y="194704"/>
                  </a:cubicBezTo>
                  <a:lnTo>
                    <a:pt x="55604" y="83436"/>
                  </a:lnTo>
                  <a:cubicBezTo>
                    <a:pt x="55604" y="68095"/>
                    <a:pt x="68095" y="55604"/>
                    <a:pt x="83436" y="55604"/>
                  </a:cubicBezTo>
                  <a:lnTo>
                    <a:pt x="194704" y="55604"/>
                  </a:lnTo>
                  <a:cubicBezTo>
                    <a:pt x="210045" y="55604"/>
                    <a:pt x="222536" y="68095"/>
                    <a:pt x="222536" y="83436"/>
                  </a:cubicBezTo>
                  <a:lnTo>
                    <a:pt x="222536" y="194704"/>
                  </a:lnTo>
                  <a:close/>
                  <a:moveTo>
                    <a:pt x="194704" y="0"/>
                  </a:moveTo>
                  <a:lnTo>
                    <a:pt x="83436" y="0"/>
                  </a:lnTo>
                  <a:cubicBezTo>
                    <a:pt x="37413" y="0"/>
                    <a:pt x="0" y="37473"/>
                    <a:pt x="0" y="83436"/>
                  </a:cubicBezTo>
                  <a:lnTo>
                    <a:pt x="0" y="194704"/>
                  </a:lnTo>
                  <a:cubicBezTo>
                    <a:pt x="0" y="240727"/>
                    <a:pt x="37473" y="278140"/>
                    <a:pt x="83436" y="278140"/>
                  </a:cubicBezTo>
                  <a:lnTo>
                    <a:pt x="194704" y="278140"/>
                  </a:lnTo>
                  <a:cubicBezTo>
                    <a:pt x="240727" y="278140"/>
                    <a:pt x="278140" y="240667"/>
                    <a:pt x="278140" y="194704"/>
                  </a:cubicBezTo>
                  <a:lnTo>
                    <a:pt x="278140" y="83436"/>
                  </a:lnTo>
                  <a:cubicBezTo>
                    <a:pt x="278201" y="37413"/>
                    <a:pt x="240727" y="0"/>
                    <a:pt x="194704" y="0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CF6D4C8-9371-46D8-AED7-83A8D8169C95}"/>
                </a:ext>
              </a:extLst>
            </p:cNvPr>
            <p:cNvSpPr/>
            <p:nvPr/>
          </p:nvSpPr>
          <p:spPr>
            <a:xfrm>
              <a:off x="5251695" y="3653649"/>
              <a:ext cx="278140" cy="278140"/>
            </a:xfrm>
            <a:custGeom>
              <a:avLst/>
              <a:gdLst>
                <a:gd name="connsiteX0" fmla="*/ 222597 w 278140"/>
                <a:gd name="connsiteY0" fmla="*/ 83436 h 278140"/>
                <a:gd name="connsiteX1" fmla="*/ 222597 w 278140"/>
                <a:gd name="connsiteY1" fmla="*/ 194704 h 278140"/>
                <a:gd name="connsiteX2" fmla="*/ 194765 w 278140"/>
                <a:gd name="connsiteY2" fmla="*/ 222536 h 278140"/>
                <a:gd name="connsiteX3" fmla="*/ 83497 w 278140"/>
                <a:gd name="connsiteY3" fmla="*/ 222536 h 278140"/>
                <a:gd name="connsiteX4" fmla="*/ 55664 w 278140"/>
                <a:gd name="connsiteY4" fmla="*/ 194704 h 278140"/>
                <a:gd name="connsiteX5" fmla="*/ 55664 w 278140"/>
                <a:gd name="connsiteY5" fmla="*/ 83436 h 278140"/>
                <a:gd name="connsiteX6" fmla="*/ 83497 w 278140"/>
                <a:gd name="connsiteY6" fmla="*/ 55604 h 278140"/>
                <a:gd name="connsiteX7" fmla="*/ 194765 w 278140"/>
                <a:gd name="connsiteY7" fmla="*/ 55604 h 278140"/>
                <a:gd name="connsiteX8" fmla="*/ 222597 w 278140"/>
                <a:gd name="connsiteY8" fmla="*/ 83436 h 278140"/>
                <a:gd name="connsiteX9" fmla="*/ 0 w 278140"/>
                <a:gd name="connsiteY9" fmla="*/ 83436 h 278140"/>
                <a:gd name="connsiteX10" fmla="*/ 0 w 278140"/>
                <a:gd name="connsiteY10" fmla="*/ 194704 h 278140"/>
                <a:gd name="connsiteX11" fmla="*/ 83436 w 278140"/>
                <a:gd name="connsiteY11" fmla="*/ 278140 h 278140"/>
                <a:gd name="connsiteX12" fmla="*/ 194704 w 278140"/>
                <a:gd name="connsiteY12" fmla="*/ 278140 h 278140"/>
                <a:gd name="connsiteX13" fmla="*/ 278140 w 278140"/>
                <a:gd name="connsiteY13" fmla="*/ 194704 h 278140"/>
                <a:gd name="connsiteX14" fmla="*/ 278140 w 278140"/>
                <a:gd name="connsiteY14" fmla="*/ 83436 h 278140"/>
                <a:gd name="connsiteX15" fmla="*/ 194704 w 278140"/>
                <a:gd name="connsiteY15" fmla="*/ 0 h 278140"/>
                <a:gd name="connsiteX16" fmla="*/ 83436 w 278140"/>
                <a:gd name="connsiteY16" fmla="*/ 0 h 278140"/>
                <a:gd name="connsiteX17" fmla="*/ 0 w 278140"/>
                <a:gd name="connsiteY17" fmla="*/ 83436 h 27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40" h="278140">
                  <a:moveTo>
                    <a:pt x="222597" y="83436"/>
                  </a:moveTo>
                  <a:lnTo>
                    <a:pt x="222597" y="194704"/>
                  </a:lnTo>
                  <a:cubicBezTo>
                    <a:pt x="222597" y="210045"/>
                    <a:pt x="210106" y="222536"/>
                    <a:pt x="194765" y="222536"/>
                  </a:cubicBezTo>
                  <a:lnTo>
                    <a:pt x="83497" y="222536"/>
                  </a:lnTo>
                  <a:cubicBezTo>
                    <a:pt x="68155" y="222536"/>
                    <a:pt x="55664" y="210045"/>
                    <a:pt x="55664" y="194704"/>
                  </a:cubicBezTo>
                  <a:lnTo>
                    <a:pt x="55664" y="83436"/>
                  </a:lnTo>
                  <a:cubicBezTo>
                    <a:pt x="55664" y="68095"/>
                    <a:pt x="68155" y="55604"/>
                    <a:pt x="83497" y="55604"/>
                  </a:cubicBezTo>
                  <a:lnTo>
                    <a:pt x="194765" y="55604"/>
                  </a:lnTo>
                  <a:cubicBezTo>
                    <a:pt x="210106" y="55604"/>
                    <a:pt x="222597" y="68095"/>
                    <a:pt x="222597" y="83436"/>
                  </a:cubicBezTo>
                  <a:close/>
                  <a:moveTo>
                    <a:pt x="0" y="83436"/>
                  </a:moveTo>
                  <a:lnTo>
                    <a:pt x="0" y="194704"/>
                  </a:lnTo>
                  <a:cubicBezTo>
                    <a:pt x="0" y="240727"/>
                    <a:pt x="37473" y="278140"/>
                    <a:pt x="83436" y="278140"/>
                  </a:cubicBezTo>
                  <a:lnTo>
                    <a:pt x="194704" y="278140"/>
                  </a:lnTo>
                  <a:cubicBezTo>
                    <a:pt x="240727" y="278140"/>
                    <a:pt x="278140" y="240667"/>
                    <a:pt x="278140" y="194704"/>
                  </a:cubicBezTo>
                  <a:lnTo>
                    <a:pt x="278140" y="83436"/>
                  </a:lnTo>
                  <a:cubicBezTo>
                    <a:pt x="278140" y="37413"/>
                    <a:pt x="240667" y="0"/>
                    <a:pt x="194704" y="0"/>
                  </a:cubicBezTo>
                  <a:lnTo>
                    <a:pt x="83436" y="0"/>
                  </a:lnTo>
                  <a:cubicBezTo>
                    <a:pt x="37473" y="0"/>
                    <a:pt x="0" y="37413"/>
                    <a:pt x="0" y="83436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6A65AB8-ABB5-462E-8435-09FC06AFE57C}"/>
                </a:ext>
              </a:extLst>
            </p:cNvPr>
            <p:cNvSpPr/>
            <p:nvPr/>
          </p:nvSpPr>
          <p:spPr>
            <a:xfrm>
              <a:off x="4194617" y="2985979"/>
              <a:ext cx="1724747" cy="1724747"/>
            </a:xfrm>
            <a:custGeom>
              <a:avLst/>
              <a:gdLst>
                <a:gd name="connsiteX0" fmla="*/ 1390943 w 1724747"/>
                <a:gd name="connsiteY0" fmla="*/ 612005 h 1724747"/>
                <a:gd name="connsiteX1" fmla="*/ 1112742 w 1724747"/>
                <a:gd name="connsiteY1" fmla="*/ 333805 h 1724747"/>
                <a:gd name="connsiteX2" fmla="*/ 1390943 w 1724747"/>
                <a:gd name="connsiteY2" fmla="*/ 55604 h 1724747"/>
                <a:gd name="connsiteX3" fmla="*/ 1669144 w 1724747"/>
                <a:gd name="connsiteY3" fmla="*/ 333805 h 1724747"/>
                <a:gd name="connsiteX4" fmla="*/ 1390943 w 1724747"/>
                <a:gd name="connsiteY4" fmla="*/ 612005 h 1724747"/>
                <a:gd name="connsiteX5" fmla="*/ 1102252 w 1724747"/>
                <a:gd name="connsiteY5" fmla="*/ 166933 h 1724747"/>
                <a:gd name="connsiteX6" fmla="*/ 1057078 w 1724747"/>
                <a:gd name="connsiteY6" fmla="*/ 333865 h 1724747"/>
                <a:gd name="connsiteX7" fmla="*/ 1102252 w 1724747"/>
                <a:gd name="connsiteY7" fmla="*/ 500798 h 1724747"/>
                <a:gd name="connsiteX8" fmla="*/ 445073 w 1724747"/>
                <a:gd name="connsiteY8" fmla="*/ 500798 h 1724747"/>
                <a:gd name="connsiteX9" fmla="*/ 445073 w 1724747"/>
                <a:gd name="connsiteY9" fmla="*/ 166993 h 1724747"/>
                <a:gd name="connsiteX10" fmla="*/ 1102252 w 1724747"/>
                <a:gd name="connsiteY10" fmla="*/ 166993 h 1724747"/>
                <a:gd name="connsiteX11" fmla="*/ 1390943 w 1724747"/>
                <a:gd name="connsiteY11" fmla="*/ 1585647 h 1724747"/>
                <a:gd name="connsiteX12" fmla="*/ 1307507 w 1724747"/>
                <a:gd name="connsiteY12" fmla="*/ 1669083 h 1724747"/>
                <a:gd name="connsiteX13" fmla="*/ 481394 w 1724747"/>
                <a:gd name="connsiteY13" fmla="*/ 1669083 h 1724747"/>
                <a:gd name="connsiteX14" fmla="*/ 612005 w 1724747"/>
                <a:gd name="connsiteY14" fmla="*/ 1418715 h 1724747"/>
                <a:gd name="connsiteX15" fmla="*/ 578231 w 1724747"/>
                <a:gd name="connsiteY15" fmla="*/ 1279614 h 1724747"/>
                <a:gd name="connsiteX16" fmla="*/ 584173 w 1724747"/>
                <a:gd name="connsiteY16" fmla="*/ 1279614 h 1724747"/>
                <a:gd name="connsiteX17" fmla="*/ 667609 w 1724747"/>
                <a:gd name="connsiteY17" fmla="*/ 1196178 h 1724747"/>
                <a:gd name="connsiteX18" fmla="*/ 667609 w 1724747"/>
                <a:gd name="connsiteY18" fmla="*/ 1084910 h 1724747"/>
                <a:gd name="connsiteX19" fmla="*/ 584173 w 1724747"/>
                <a:gd name="connsiteY19" fmla="*/ 1001474 h 1724747"/>
                <a:gd name="connsiteX20" fmla="*/ 472905 w 1724747"/>
                <a:gd name="connsiteY20" fmla="*/ 1001474 h 1724747"/>
                <a:gd name="connsiteX21" fmla="*/ 389469 w 1724747"/>
                <a:gd name="connsiteY21" fmla="*/ 1084910 h 1724747"/>
                <a:gd name="connsiteX22" fmla="*/ 389469 w 1724747"/>
                <a:gd name="connsiteY22" fmla="*/ 1124566 h 1724747"/>
                <a:gd name="connsiteX23" fmla="*/ 333805 w 1724747"/>
                <a:gd name="connsiteY23" fmla="*/ 1114137 h 1724747"/>
                <a:gd name="connsiteX24" fmla="*/ 333805 w 1724747"/>
                <a:gd name="connsiteY24" fmla="*/ 139101 h 1724747"/>
                <a:gd name="connsiteX25" fmla="*/ 417240 w 1724747"/>
                <a:gd name="connsiteY25" fmla="*/ 55665 h 1724747"/>
                <a:gd name="connsiteX26" fmla="*/ 1206729 w 1724747"/>
                <a:gd name="connsiteY26" fmla="*/ 55665 h 1724747"/>
                <a:gd name="connsiteX27" fmla="*/ 1142758 w 1724747"/>
                <a:gd name="connsiteY27" fmla="*/ 111329 h 1724747"/>
                <a:gd name="connsiteX28" fmla="*/ 445073 w 1724747"/>
                <a:gd name="connsiteY28" fmla="*/ 111329 h 1724747"/>
                <a:gd name="connsiteX29" fmla="*/ 389408 w 1724747"/>
                <a:gd name="connsiteY29" fmla="*/ 166993 h 1724747"/>
                <a:gd name="connsiteX30" fmla="*/ 389408 w 1724747"/>
                <a:gd name="connsiteY30" fmla="*/ 500798 h 1724747"/>
                <a:gd name="connsiteX31" fmla="*/ 445073 w 1724747"/>
                <a:gd name="connsiteY31" fmla="*/ 556462 h 1724747"/>
                <a:gd name="connsiteX32" fmla="*/ 1142758 w 1724747"/>
                <a:gd name="connsiteY32" fmla="*/ 556462 h 1724747"/>
                <a:gd name="connsiteX33" fmla="*/ 1390882 w 1724747"/>
                <a:gd name="connsiteY33" fmla="*/ 667730 h 1724747"/>
                <a:gd name="connsiteX34" fmla="*/ 1390882 w 1724747"/>
                <a:gd name="connsiteY34" fmla="*/ 1585647 h 1724747"/>
                <a:gd name="connsiteX35" fmla="*/ 445073 w 1724747"/>
                <a:gd name="connsiteY35" fmla="*/ 1146517 h 1724747"/>
                <a:gd name="connsiteX36" fmla="*/ 445073 w 1724747"/>
                <a:gd name="connsiteY36" fmla="*/ 1084910 h 1724747"/>
                <a:gd name="connsiteX37" fmla="*/ 472905 w 1724747"/>
                <a:gd name="connsiteY37" fmla="*/ 1057078 h 1724747"/>
                <a:gd name="connsiteX38" fmla="*/ 584173 w 1724747"/>
                <a:gd name="connsiteY38" fmla="*/ 1057078 h 1724747"/>
                <a:gd name="connsiteX39" fmla="*/ 612005 w 1724747"/>
                <a:gd name="connsiteY39" fmla="*/ 1084910 h 1724747"/>
                <a:gd name="connsiteX40" fmla="*/ 612005 w 1724747"/>
                <a:gd name="connsiteY40" fmla="*/ 1196178 h 1724747"/>
                <a:gd name="connsiteX41" fmla="*/ 584173 w 1724747"/>
                <a:gd name="connsiteY41" fmla="*/ 1224011 h 1724747"/>
                <a:gd name="connsiteX42" fmla="*/ 541849 w 1724747"/>
                <a:gd name="connsiteY42" fmla="*/ 1224011 h 1724747"/>
                <a:gd name="connsiteX43" fmla="*/ 445073 w 1724747"/>
                <a:gd name="connsiteY43" fmla="*/ 1146517 h 1724747"/>
                <a:gd name="connsiteX44" fmla="*/ 55665 w 1724747"/>
                <a:gd name="connsiteY44" fmla="*/ 1418775 h 1724747"/>
                <a:gd name="connsiteX45" fmla="*/ 306033 w 1724747"/>
                <a:gd name="connsiteY45" fmla="*/ 1168407 h 1724747"/>
                <a:gd name="connsiteX46" fmla="*/ 556402 w 1724747"/>
                <a:gd name="connsiteY46" fmla="*/ 1418775 h 1724747"/>
                <a:gd name="connsiteX47" fmla="*/ 306033 w 1724747"/>
                <a:gd name="connsiteY47" fmla="*/ 1669144 h 1724747"/>
                <a:gd name="connsiteX48" fmla="*/ 55665 w 1724747"/>
                <a:gd name="connsiteY48" fmla="*/ 1418775 h 1724747"/>
                <a:gd name="connsiteX49" fmla="*/ 1724748 w 1724747"/>
                <a:gd name="connsiteY49" fmla="*/ 333805 h 1724747"/>
                <a:gd name="connsiteX50" fmla="*/ 1390943 w 1724747"/>
                <a:gd name="connsiteY50" fmla="*/ 0 h 1724747"/>
                <a:gd name="connsiteX51" fmla="*/ 417301 w 1724747"/>
                <a:gd name="connsiteY51" fmla="*/ 0 h 1724747"/>
                <a:gd name="connsiteX52" fmla="*/ 278201 w 1724747"/>
                <a:gd name="connsiteY52" fmla="*/ 139101 h 1724747"/>
                <a:gd name="connsiteX53" fmla="*/ 278201 w 1724747"/>
                <a:gd name="connsiteY53" fmla="*/ 1114137 h 1724747"/>
                <a:gd name="connsiteX54" fmla="*/ 0 w 1724747"/>
                <a:gd name="connsiteY54" fmla="*/ 1418715 h 1724747"/>
                <a:gd name="connsiteX55" fmla="*/ 306033 w 1724747"/>
                <a:gd name="connsiteY55" fmla="*/ 1724748 h 1724747"/>
                <a:gd name="connsiteX56" fmla="*/ 1307507 w 1724747"/>
                <a:gd name="connsiteY56" fmla="*/ 1724748 h 1724747"/>
                <a:gd name="connsiteX57" fmla="*/ 1446607 w 1724747"/>
                <a:gd name="connsiteY57" fmla="*/ 1585647 h 1724747"/>
                <a:gd name="connsiteX58" fmla="*/ 1446607 w 1724747"/>
                <a:gd name="connsiteY58" fmla="*/ 662637 h 1724747"/>
                <a:gd name="connsiteX59" fmla="*/ 1724748 w 1724747"/>
                <a:gd name="connsiteY59" fmla="*/ 333805 h 172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24747" h="1724747">
                  <a:moveTo>
                    <a:pt x="1390943" y="612005"/>
                  </a:moveTo>
                  <a:cubicBezTo>
                    <a:pt x="1237533" y="612005"/>
                    <a:pt x="1112742" y="487215"/>
                    <a:pt x="1112742" y="333805"/>
                  </a:cubicBezTo>
                  <a:cubicBezTo>
                    <a:pt x="1112742" y="180394"/>
                    <a:pt x="1237533" y="55604"/>
                    <a:pt x="1390943" y="55604"/>
                  </a:cubicBezTo>
                  <a:cubicBezTo>
                    <a:pt x="1544354" y="55604"/>
                    <a:pt x="1669144" y="180394"/>
                    <a:pt x="1669144" y="333805"/>
                  </a:cubicBezTo>
                  <a:cubicBezTo>
                    <a:pt x="1669144" y="487215"/>
                    <a:pt x="1544293" y="612005"/>
                    <a:pt x="1390943" y="612005"/>
                  </a:cubicBezTo>
                  <a:close/>
                  <a:moveTo>
                    <a:pt x="1102252" y="166933"/>
                  </a:moveTo>
                  <a:cubicBezTo>
                    <a:pt x="1073692" y="216109"/>
                    <a:pt x="1057078" y="272986"/>
                    <a:pt x="1057078" y="333865"/>
                  </a:cubicBezTo>
                  <a:cubicBezTo>
                    <a:pt x="1057078" y="394744"/>
                    <a:pt x="1073692" y="451622"/>
                    <a:pt x="1102252" y="500798"/>
                  </a:cubicBezTo>
                  <a:lnTo>
                    <a:pt x="445073" y="500798"/>
                  </a:lnTo>
                  <a:lnTo>
                    <a:pt x="445073" y="166993"/>
                  </a:lnTo>
                  <a:lnTo>
                    <a:pt x="1102252" y="166993"/>
                  </a:lnTo>
                  <a:close/>
                  <a:moveTo>
                    <a:pt x="1390943" y="1585647"/>
                  </a:moveTo>
                  <a:cubicBezTo>
                    <a:pt x="1390943" y="1631670"/>
                    <a:pt x="1353470" y="1669083"/>
                    <a:pt x="1307507" y="1669083"/>
                  </a:cubicBezTo>
                  <a:lnTo>
                    <a:pt x="481394" y="1669083"/>
                  </a:lnTo>
                  <a:cubicBezTo>
                    <a:pt x="560222" y="1613662"/>
                    <a:pt x="612005" y="1522221"/>
                    <a:pt x="612005" y="1418715"/>
                  </a:cubicBezTo>
                  <a:cubicBezTo>
                    <a:pt x="612005" y="1368629"/>
                    <a:pt x="599635" y="1321393"/>
                    <a:pt x="578231" y="1279614"/>
                  </a:cubicBezTo>
                  <a:lnTo>
                    <a:pt x="584173" y="1279614"/>
                  </a:lnTo>
                  <a:cubicBezTo>
                    <a:pt x="630196" y="1279614"/>
                    <a:pt x="667609" y="1242141"/>
                    <a:pt x="667609" y="1196178"/>
                  </a:cubicBezTo>
                  <a:lnTo>
                    <a:pt x="667609" y="1084910"/>
                  </a:lnTo>
                  <a:cubicBezTo>
                    <a:pt x="667609" y="1038887"/>
                    <a:pt x="630136" y="1001474"/>
                    <a:pt x="584173" y="1001474"/>
                  </a:cubicBezTo>
                  <a:lnTo>
                    <a:pt x="472905" y="1001474"/>
                  </a:lnTo>
                  <a:cubicBezTo>
                    <a:pt x="426882" y="1001474"/>
                    <a:pt x="389469" y="1038948"/>
                    <a:pt x="389469" y="1084910"/>
                  </a:cubicBezTo>
                  <a:lnTo>
                    <a:pt x="389469" y="1124566"/>
                  </a:lnTo>
                  <a:cubicBezTo>
                    <a:pt x="371521" y="1119473"/>
                    <a:pt x="352966" y="1115835"/>
                    <a:pt x="333805" y="1114137"/>
                  </a:cubicBezTo>
                  <a:lnTo>
                    <a:pt x="333805" y="139101"/>
                  </a:lnTo>
                  <a:cubicBezTo>
                    <a:pt x="333805" y="93077"/>
                    <a:pt x="371278" y="55665"/>
                    <a:pt x="417240" y="55665"/>
                  </a:cubicBezTo>
                  <a:lnTo>
                    <a:pt x="1206729" y="55665"/>
                  </a:lnTo>
                  <a:cubicBezTo>
                    <a:pt x="1183081" y="71369"/>
                    <a:pt x="1161676" y="90227"/>
                    <a:pt x="1142758" y="111329"/>
                  </a:cubicBezTo>
                  <a:lnTo>
                    <a:pt x="445073" y="111329"/>
                  </a:lnTo>
                  <a:cubicBezTo>
                    <a:pt x="414391" y="111329"/>
                    <a:pt x="389408" y="136311"/>
                    <a:pt x="389408" y="166993"/>
                  </a:cubicBezTo>
                  <a:lnTo>
                    <a:pt x="389408" y="500798"/>
                  </a:lnTo>
                  <a:cubicBezTo>
                    <a:pt x="389408" y="531480"/>
                    <a:pt x="414391" y="556462"/>
                    <a:pt x="445073" y="556462"/>
                  </a:cubicBezTo>
                  <a:lnTo>
                    <a:pt x="1142758" y="556462"/>
                  </a:lnTo>
                  <a:cubicBezTo>
                    <a:pt x="1203879" y="624557"/>
                    <a:pt x="1292348" y="667730"/>
                    <a:pt x="1390882" y="667730"/>
                  </a:cubicBezTo>
                  <a:lnTo>
                    <a:pt x="1390882" y="1585647"/>
                  </a:lnTo>
                  <a:close/>
                  <a:moveTo>
                    <a:pt x="445073" y="1146517"/>
                  </a:moveTo>
                  <a:lnTo>
                    <a:pt x="445073" y="1084910"/>
                  </a:lnTo>
                  <a:cubicBezTo>
                    <a:pt x="445073" y="1069569"/>
                    <a:pt x="457564" y="1057078"/>
                    <a:pt x="472905" y="1057078"/>
                  </a:cubicBezTo>
                  <a:lnTo>
                    <a:pt x="584173" y="1057078"/>
                  </a:lnTo>
                  <a:cubicBezTo>
                    <a:pt x="599514" y="1057078"/>
                    <a:pt x="612005" y="1069569"/>
                    <a:pt x="612005" y="1084910"/>
                  </a:cubicBezTo>
                  <a:lnTo>
                    <a:pt x="612005" y="1196178"/>
                  </a:lnTo>
                  <a:cubicBezTo>
                    <a:pt x="612005" y="1211520"/>
                    <a:pt x="599514" y="1224011"/>
                    <a:pt x="584173" y="1224011"/>
                  </a:cubicBezTo>
                  <a:lnTo>
                    <a:pt x="541849" y="1224011"/>
                  </a:lnTo>
                  <a:cubicBezTo>
                    <a:pt x="515351" y="1191994"/>
                    <a:pt x="482364" y="1165678"/>
                    <a:pt x="445073" y="1146517"/>
                  </a:cubicBezTo>
                  <a:close/>
                  <a:moveTo>
                    <a:pt x="55665" y="1418775"/>
                  </a:moveTo>
                  <a:cubicBezTo>
                    <a:pt x="55665" y="1280706"/>
                    <a:pt x="167963" y="1168407"/>
                    <a:pt x="306033" y="1168407"/>
                  </a:cubicBezTo>
                  <a:cubicBezTo>
                    <a:pt x="444103" y="1168407"/>
                    <a:pt x="556402" y="1280706"/>
                    <a:pt x="556402" y="1418775"/>
                  </a:cubicBezTo>
                  <a:cubicBezTo>
                    <a:pt x="556402" y="1556845"/>
                    <a:pt x="444103" y="1669144"/>
                    <a:pt x="306033" y="1669144"/>
                  </a:cubicBezTo>
                  <a:cubicBezTo>
                    <a:pt x="167963" y="1669144"/>
                    <a:pt x="55665" y="1556784"/>
                    <a:pt x="55665" y="1418775"/>
                  </a:cubicBezTo>
                  <a:close/>
                  <a:moveTo>
                    <a:pt x="1724748" y="333805"/>
                  </a:moveTo>
                  <a:cubicBezTo>
                    <a:pt x="1724748" y="149712"/>
                    <a:pt x="1574975" y="0"/>
                    <a:pt x="1390943" y="0"/>
                  </a:cubicBezTo>
                  <a:lnTo>
                    <a:pt x="417301" y="0"/>
                  </a:lnTo>
                  <a:cubicBezTo>
                    <a:pt x="340596" y="0"/>
                    <a:pt x="278201" y="62395"/>
                    <a:pt x="278201" y="139101"/>
                  </a:cubicBezTo>
                  <a:lnTo>
                    <a:pt x="278201" y="1114137"/>
                  </a:lnTo>
                  <a:cubicBezTo>
                    <a:pt x="122486" y="1128266"/>
                    <a:pt x="0" y="1259362"/>
                    <a:pt x="0" y="1418715"/>
                  </a:cubicBezTo>
                  <a:cubicBezTo>
                    <a:pt x="0" y="1587406"/>
                    <a:pt x="137281" y="1724748"/>
                    <a:pt x="306033" y="1724748"/>
                  </a:cubicBezTo>
                  <a:lnTo>
                    <a:pt x="1307507" y="1724748"/>
                  </a:lnTo>
                  <a:cubicBezTo>
                    <a:pt x="1384213" y="1724748"/>
                    <a:pt x="1446607" y="1662353"/>
                    <a:pt x="1446607" y="1585647"/>
                  </a:cubicBezTo>
                  <a:lnTo>
                    <a:pt x="1446607" y="662637"/>
                  </a:lnTo>
                  <a:cubicBezTo>
                    <a:pt x="1604202" y="636017"/>
                    <a:pt x="1724748" y="498918"/>
                    <a:pt x="1724748" y="333805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1D3A7AC-7752-49C0-89BC-187C0A670D9A}"/>
              </a:ext>
            </a:extLst>
          </p:cNvPr>
          <p:cNvSpPr txBox="1"/>
          <p:nvPr/>
        </p:nvSpPr>
        <p:spPr>
          <a:xfrm>
            <a:off x="311473" y="6436606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(Rostad, 2020)</a:t>
            </a:r>
          </a:p>
        </p:txBody>
      </p:sp>
    </p:spTree>
    <p:extLst>
      <p:ext uri="{BB962C8B-B14F-4D97-AF65-F5344CB8AC3E}">
        <p14:creationId xmlns:p14="http://schemas.microsoft.com/office/powerpoint/2010/main" val="2559962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943C-77B6-C847-B22E-546C7FD6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-11901"/>
            <a:ext cx="10530113" cy="1325563"/>
          </a:xfrm>
        </p:spPr>
        <p:txBody>
          <a:bodyPr/>
          <a:lstStyle/>
          <a:p>
            <a:r>
              <a:rPr lang="en-US"/>
              <a:t>Earned Income Tax Credit (EITC)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F3E17-6E8C-0B4F-B2DF-939E87392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310" y="1771247"/>
            <a:ext cx="7642593" cy="51918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3000"/>
              <a:t>10% increase in the generosity of </a:t>
            </a:r>
            <a:r>
              <a:rPr lang="en-US" sz="3000" u="sng"/>
              <a:t>refundable</a:t>
            </a:r>
            <a:r>
              <a:rPr lang="en-US" sz="3000"/>
              <a:t> state-level EITC benefits is associated with: </a:t>
            </a:r>
          </a:p>
          <a:p>
            <a:pPr marL="914400" lvl="2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b="1"/>
              <a:t>5% decline in reported maltreatment rates</a:t>
            </a:r>
            <a:endParaRPr lang="en-US" sz="2800"/>
          </a:p>
          <a:p>
            <a:pPr marL="914400" lvl="2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b="1"/>
              <a:t>9% decline in reported neglect rates</a:t>
            </a:r>
          </a:p>
          <a:p>
            <a:pPr marL="457200" lvl="1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00"/>
          </a:p>
          <a:p>
            <a:pPr marL="457200" indent="-457200">
              <a:lnSpc>
                <a:spcPct val="100000"/>
              </a:lnSpc>
            </a:pPr>
            <a:r>
              <a:rPr lang="en-US" sz="3000" u="sng"/>
              <a:t>Refundable</a:t>
            </a:r>
            <a:r>
              <a:rPr lang="en-US" sz="3000"/>
              <a:t> state-level EITC (averaging $400 per year) is associated with a </a:t>
            </a:r>
            <a:r>
              <a:rPr lang="en-US" sz="3000" b="1"/>
              <a:t>13%</a:t>
            </a:r>
            <a:r>
              <a:rPr lang="en-US" sz="3000"/>
              <a:t> </a:t>
            </a:r>
            <a:r>
              <a:rPr lang="en-US" sz="3000" b="1"/>
              <a:t>decrease in hospital admissions for abusive head trauma </a:t>
            </a:r>
            <a:r>
              <a:rPr lang="en-US" sz="3000"/>
              <a:t>for children &lt; 2 years old</a:t>
            </a:r>
            <a:r>
              <a:rPr lang="en-US" sz="3000">
                <a:ea typeface="+mn-lt"/>
                <a:cs typeface="+mn-lt"/>
              </a:rPr>
              <a:t>*</a:t>
            </a:r>
            <a:r>
              <a:rPr lang="en-US" sz="3000"/>
              <a:t> </a:t>
            </a:r>
            <a:r>
              <a:rPr lang="en-US" sz="2400" i="1"/>
              <a:t>(even after controlling for poverty, race, education &amp; unemployment)</a:t>
            </a:r>
            <a:r>
              <a:rPr lang="en-US" sz="2400"/>
              <a:t> </a:t>
            </a:r>
            <a:r>
              <a:rPr lang="en-US"/>
              <a:t> 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3000" i="1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DA34C5-45B3-4E31-ADE1-3722EB02CC97}"/>
              </a:ext>
            </a:extLst>
          </p:cNvPr>
          <p:cNvGrpSpPr/>
          <p:nvPr/>
        </p:nvGrpSpPr>
        <p:grpSpPr>
          <a:xfrm>
            <a:off x="347395" y="2385848"/>
            <a:ext cx="2774177" cy="3123649"/>
            <a:chOff x="4194617" y="2985979"/>
            <a:chExt cx="1724747" cy="1724747"/>
          </a:xfrm>
          <a:solidFill>
            <a:srgbClr val="002060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6B2653F-23B2-4AB9-96EE-969D00191BA7}"/>
                </a:ext>
              </a:extLst>
            </p:cNvPr>
            <p:cNvSpPr/>
            <p:nvPr/>
          </p:nvSpPr>
          <p:spPr>
            <a:xfrm>
              <a:off x="4389382" y="4209990"/>
              <a:ext cx="222536" cy="389468"/>
            </a:xfrm>
            <a:custGeom>
              <a:avLst/>
              <a:gdLst>
                <a:gd name="connsiteX0" fmla="*/ 139040 w 222536"/>
                <a:gd name="connsiteY0" fmla="*/ 111268 h 389468"/>
                <a:gd name="connsiteX1" fmla="*/ 166872 w 222536"/>
                <a:gd name="connsiteY1" fmla="*/ 139100 h 389468"/>
                <a:gd name="connsiteX2" fmla="*/ 222536 w 222536"/>
                <a:gd name="connsiteY2" fmla="*/ 139100 h 389468"/>
                <a:gd name="connsiteX3" fmla="*/ 139100 w 222536"/>
                <a:gd name="connsiteY3" fmla="*/ 55664 h 389468"/>
                <a:gd name="connsiteX4" fmla="*/ 139100 w 222536"/>
                <a:gd name="connsiteY4" fmla="*/ 0 h 389468"/>
                <a:gd name="connsiteX5" fmla="*/ 83436 w 222536"/>
                <a:gd name="connsiteY5" fmla="*/ 0 h 389468"/>
                <a:gd name="connsiteX6" fmla="*/ 83436 w 222536"/>
                <a:gd name="connsiteY6" fmla="*/ 55664 h 389468"/>
                <a:gd name="connsiteX7" fmla="*/ 0 w 222536"/>
                <a:gd name="connsiteY7" fmla="*/ 55664 h 389468"/>
                <a:gd name="connsiteX8" fmla="*/ 0 w 222536"/>
                <a:gd name="connsiteY8" fmla="*/ 139100 h 389468"/>
                <a:gd name="connsiteX9" fmla="*/ 83436 w 222536"/>
                <a:gd name="connsiteY9" fmla="*/ 222536 h 389468"/>
                <a:gd name="connsiteX10" fmla="*/ 139100 w 222536"/>
                <a:gd name="connsiteY10" fmla="*/ 222536 h 389468"/>
                <a:gd name="connsiteX11" fmla="*/ 166933 w 222536"/>
                <a:gd name="connsiteY11" fmla="*/ 250368 h 389468"/>
                <a:gd name="connsiteX12" fmla="*/ 166933 w 222536"/>
                <a:gd name="connsiteY12" fmla="*/ 278201 h 389468"/>
                <a:gd name="connsiteX13" fmla="*/ 83497 w 222536"/>
                <a:gd name="connsiteY13" fmla="*/ 278201 h 389468"/>
                <a:gd name="connsiteX14" fmla="*/ 55665 w 222536"/>
                <a:gd name="connsiteY14" fmla="*/ 250368 h 389468"/>
                <a:gd name="connsiteX15" fmla="*/ 0 w 222536"/>
                <a:gd name="connsiteY15" fmla="*/ 250368 h 389468"/>
                <a:gd name="connsiteX16" fmla="*/ 83436 w 222536"/>
                <a:gd name="connsiteY16" fmla="*/ 333804 h 389468"/>
                <a:gd name="connsiteX17" fmla="*/ 83436 w 222536"/>
                <a:gd name="connsiteY17" fmla="*/ 389469 h 389468"/>
                <a:gd name="connsiteX18" fmla="*/ 139100 w 222536"/>
                <a:gd name="connsiteY18" fmla="*/ 389469 h 389468"/>
                <a:gd name="connsiteX19" fmla="*/ 139100 w 222536"/>
                <a:gd name="connsiteY19" fmla="*/ 333804 h 389468"/>
                <a:gd name="connsiteX20" fmla="*/ 222536 w 222536"/>
                <a:gd name="connsiteY20" fmla="*/ 333804 h 389468"/>
                <a:gd name="connsiteX21" fmla="*/ 222536 w 222536"/>
                <a:gd name="connsiteY21" fmla="*/ 250368 h 389468"/>
                <a:gd name="connsiteX22" fmla="*/ 139100 w 222536"/>
                <a:gd name="connsiteY22" fmla="*/ 166932 h 389468"/>
                <a:gd name="connsiteX23" fmla="*/ 83436 w 222536"/>
                <a:gd name="connsiteY23" fmla="*/ 166932 h 389468"/>
                <a:gd name="connsiteX24" fmla="*/ 55604 w 222536"/>
                <a:gd name="connsiteY24" fmla="*/ 139100 h 389468"/>
                <a:gd name="connsiteX25" fmla="*/ 55604 w 222536"/>
                <a:gd name="connsiteY25" fmla="*/ 111268 h 389468"/>
                <a:gd name="connsiteX26" fmla="*/ 139040 w 222536"/>
                <a:gd name="connsiteY26" fmla="*/ 111268 h 38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22536" h="389468">
                  <a:moveTo>
                    <a:pt x="139040" y="111268"/>
                  </a:moveTo>
                  <a:cubicBezTo>
                    <a:pt x="154381" y="111268"/>
                    <a:pt x="166872" y="123759"/>
                    <a:pt x="166872" y="139100"/>
                  </a:cubicBezTo>
                  <a:lnTo>
                    <a:pt x="222536" y="139100"/>
                  </a:lnTo>
                  <a:cubicBezTo>
                    <a:pt x="222536" y="93077"/>
                    <a:pt x="185063" y="55664"/>
                    <a:pt x="139100" y="55664"/>
                  </a:cubicBezTo>
                  <a:lnTo>
                    <a:pt x="139100" y="0"/>
                  </a:lnTo>
                  <a:lnTo>
                    <a:pt x="83436" y="0"/>
                  </a:lnTo>
                  <a:lnTo>
                    <a:pt x="83436" y="55664"/>
                  </a:lnTo>
                  <a:lnTo>
                    <a:pt x="0" y="55664"/>
                  </a:lnTo>
                  <a:lnTo>
                    <a:pt x="0" y="139100"/>
                  </a:lnTo>
                  <a:cubicBezTo>
                    <a:pt x="0" y="185123"/>
                    <a:pt x="37474" y="222536"/>
                    <a:pt x="83436" y="222536"/>
                  </a:cubicBezTo>
                  <a:lnTo>
                    <a:pt x="139100" y="222536"/>
                  </a:lnTo>
                  <a:cubicBezTo>
                    <a:pt x="154441" y="222536"/>
                    <a:pt x="166933" y="235028"/>
                    <a:pt x="166933" y="250368"/>
                  </a:cubicBezTo>
                  <a:lnTo>
                    <a:pt x="166933" y="278201"/>
                  </a:lnTo>
                  <a:lnTo>
                    <a:pt x="83497" y="278201"/>
                  </a:lnTo>
                  <a:cubicBezTo>
                    <a:pt x="68156" y="278201"/>
                    <a:pt x="55665" y="265710"/>
                    <a:pt x="55665" y="250368"/>
                  </a:cubicBezTo>
                  <a:lnTo>
                    <a:pt x="0" y="250368"/>
                  </a:lnTo>
                  <a:cubicBezTo>
                    <a:pt x="0" y="296392"/>
                    <a:pt x="37474" y="333804"/>
                    <a:pt x="83436" y="333804"/>
                  </a:cubicBezTo>
                  <a:lnTo>
                    <a:pt x="83436" y="389469"/>
                  </a:lnTo>
                  <a:lnTo>
                    <a:pt x="139100" y="389469"/>
                  </a:lnTo>
                  <a:lnTo>
                    <a:pt x="139100" y="333804"/>
                  </a:lnTo>
                  <a:lnTo>
                    <a:pt x="222536" y="333804"/>
                  </a:lnTo>
                  <a:lnTo>
                    <a:pt x="222536" y="250368"/>
                  </a:lnTo>
                  <a:cubicBezTo>
                    <a:pt x="222536" y="204345"/>
                    <a:pt x="185063" y="166932"/>
                    <a:pt x="139100" y="166932"/>
                  </a:cubicBezTo>
                  <a:lnTo>
                    <a:pt x="83436" y="166932"/>
                  </a:lnTo>
                  <a:cubicBezTo>
                    <a:pt x="68095" y="166932"/>
                    <a:pt x="55604" y="154441"/>
                    <a:pt x="55604" y="139100"/>
                  </a:cubicBezTo>
                  <a:lnTo>
                    <a:pt x="55604" y="111268"/>
                  </a:lnTo>
                  <a:lnTo>
                    <a:pt x="139040" y="111268"/>
                  </a:ln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78957B7-34CC-4DBA-8DE1-35FBBCA552AE}"/>
                </a:ext>
              </a:extLst>
            </p:cNvPr>
            <p:cNvSpPr/>
            <p:nvPr/>
          </p:nvSpPr>
          <p:spPr>
            <a:xfrm>
              <a:off x="5390856" y="3152912"/>
              <a:ext cx="166871" cy="166872"/>
            </a:xfrm>
            <a:custGeom>
              <a:avLst/>
              <a:gdLst>
                <a:gd name="connsiteX0" fmla="*/ 55604 w 166871"/>
                <a:gd name="connsiteY0" fmla="*/ 83436 h 166872"/>
                <a:gd name="connsiteX1" fmla="*/ 83436 w 166871"/>
                <a:gd name="connsiteY1" fmla="*/ 55604 h 166872"/>
                <a:gd name="connsiteX2" fmla="*/ 111268 w 166871"/>
                <a:gd name="connsiteY2" fmla="*/ 83436 h 166872"/>
                <a:gd name="connsiteX3" fmla="*/ 83436 w 166871"/>
                <a:gd name="connsiteY3" fmla="*/ 111268 h 166872"/>
                <a:gd name="connsiteX4" fmla="*/ 55604 w 166871"/>
                <a:gd name="connsiteY4" fmla="*/ 83436 h 166872"/>
                <a:gd name="connsiteX5" fmla="*/ 166872 w 166871"/>
                <a:gd name="connsiteY5" fmla="*/ 83436 h 166872"/>
                <a:gd name="connsiteX6" fmla="*/ 83436 w 166871"/>
                <a:gd name="connsiteY6" fmla="*/ 0 h 166872"/>
                <a:gd name="connsiteX7" fmla="*/ 0 w 166871"/>
                <a:gd name="connsiteY7" fmla="*/ 83436 h 166872"/>
                <a:gd name="connsiteX8" fmla="*/ 83436 w 166871"/>
                <a:gd name="connsiteY8" fmla="*/ 166872 h 166872"/>
                <a:gd name="connsiteX9" fmla="*/ 166872 w 166871"/>
                <a:gd name="connsiteY9" fmla="*/ 83436 h 166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871" h="166872">
                  <a:moveTo>
                    <a:pt x="55604" y="83436"/>
                  </a:moveTo>
                  <a:cubicBezTo>
                    <a:pt x="55604" y="68095"/>
                    <a:pt x="68095" y="55604"/>
                    <a:pt x="83436" y="55604"/>
                  </a:cubicBezTo>
                  <a:cubicBezTo>
                    <a:pt x="98777" y="55604"/>
                    <a:pt x="111268" y="68095"/>
                    <a:pt x="111268" y="83436"/>
                  </a:cubicBezTo>
                  <a:cubicBezTo>
                    <a:pt x="111268" y="98777"/>
                    <a:pt x="98777" y="111268"/>
                    <a:pt x="83436" y="111268"/>
                  </a:cubicBezTo>
                  <a:cubicBezTo>
                    <a:pt x="68095" y="111268"/>
                    <a:pt x="55604" y="98777"/>
                    <a:pt x="55604" y="83436"/>
                  </a:cubicBezTo>
                  <a:close/>
                  <a:moveTo>
                    <a:pt x="166872" y="83436"/>
                  </a:moveTo>
                  <a:cubicBezTo>
                    <a:pt x="166872" y="37413"/>
                    <a:pt x="129398" y="0"/>
                    <a:pt x="83436" y="0"/>
                  </a:cubicBezTo>
                  <a:cubicBezTo>
                    <a:pt x="37473" y="0"/>
                    <a:pt x="0" y="37473"/>
                    <a:pt x="0" y="83436"/>
                  </a:cubicBezTo>
                  <a:cubicBezTo>
                    <a:pt x="0" y="129459"/>
                    <a:pt x="37473" y="166872"/>
                    <a:pt x="83436" y="166872"/>
                  </a:cubicBezTo>
                  <a:cubicBezTo>
                    <a:pt x="129398" y="166872"/>
                    <a:pt x="166872" y="129459"/>
                    <a:pt x="166872" y="83436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91595A1-2C6B-4233-AB98-7AF8AF30CA0F}"/>
                </a:ext>
              </a:extLst>
            </p:cNvPr>
            <p:cNvSpPr/>
            <p:nvPr/>
          </p:nvSpPr>
          <p:spPr>
            <a:xfrm>
              <a:off x="5613392" y="3319784"/>
              <a:ext cx="166872" cy="166872"/>
            </a:xfrm>
            <a:custGeom>
              <a:avLst/>
              <a:gdLst>
                <a:gd name="connsiteX0" fmla="*/ 83436 w 166872"/>
                <a:gd name="connsiteY0" fmla="*/ 111329 h 166872"/>
                <a:gd name="connsiteX1" fmla="*/ 55604 w 166872"/>
                <a:gd name="connsiteY1" fmla="*/ 83497 h 166872"/>
                <a:gd name="connsiteX2" fmla="*/ 83436 w 166872"/>
                <a:gd name="connsiteY2" fmla="*/ 55664 h 166872"/>
                <a:gd name="connsiteX3" fmla="*/ 111268 w 166872"/>
                <a:gd name="connsiteY3" fmla="*/ 83497 h 166872"/>
                <a:gd name="connsiteX4" fmla="*/ 83436 w 166872"/>
                <a:gd name="connsiteY4" fmla="*/ 111329 h 166872"/>
                <a:gd name="connsiteX5" fmla="*/ 83436 w 166872"/>
                <a:gd name="connsiteY5" fmla="*/ 0 h 166872"/>
                <a:gd name="connsiteX6" fmla="*/ 0 w 166872"/>
                <a:gd name="connsiteY6" fmla="*/ 83436 h 166872"/>
                <a:gd name="connsiteX7" fmla="*/ 83436 w 166872"/>
                <a:gd name="connsiteY7" fmla="*/ 166872 h 166872"/>
                <a:gd name="connsiteX8" fmla="*/ 166872 w 166872"/>
                <a:gd name="connsiteY8" fmla="*/ 83436 h 166872"/>
                <a:gd name="connsiteX9" fmla="*/ 83436 w 166872"/>
                <a:gd name="connsiteY9" fmla="*/ 0 h 166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872" h="166872">
                  <a:moveTo>
                    <a:pt x="83436" y="111329"/>
                  </a:moveTo>
                  <a:cubicBezTo>
                    <a:pt x="68095" y="111329"/>
                    <a:pt x="55604" y="98838"/>
                    <a:pt x="55604" y="83497"/>
                  </a:cubicBezTo>
                  <a:cubicBezTo>
                    <a:pt x="55604" y="68155"/>
                    <a:pt x="68095" y="55664"/>
                    <a:pt x="83436" y="55664"/>
                  </a:cubicBezTo>
                  <a:cubicBezTo>
                    <a:pt x="98777" y="55664"/>
                    <a:pt x="111268" y="68155"/>
                    <a:pt x="111268" y="83497"/>
                  </a:cubicBezTo>
                  <a:cubicBezTo>
                    <a:pt x="111268" y="98838"/>
                    <a:pt x="98777" y="111329"/>
                    <a:pt x="83436" y="111329"/>
                  </a:cubicBezTo>
                  <a:close/>
                  <a:moveTo>
                    <a:pt x="83436" y="0"/>
                  </a:moveTo>
                  <a:cubicBezTo>
                    <a:pt x="37413" y="0"/>
                    <a:pt x="0" y="37473"/>
                    <a:pt x="0" y="83436"/>
                  </a:cubicBezTo>
                  <a:cubicBezTo>
                    <a:pt x="0" y="129459"/>
                    <a:pt x="37474" y="166872"/>
                    <a:pt x="83436" y="166872"/>
                  </a:cubicBezTo>
                  <a:cubicBezTo>
                    <a:pt x="129459" y="166872"/>
                    <a:pt x="166872" y="129398"/>
                    <a:pt x="166872" y="83436"/>
                  </a:cubicBezTo>
                  <a:cubicBezTo>
                    <a:pt x="166872" y="37473"/>
                    <a:pt x="129459" y="0"/>
                    <a:pt x="83436" y="0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D890EDC-6D9D-44BD-A717-A45CD823F85B}"/>
                </a:ext>
              </a:extLst>
            </p:cNvPr>
            <p:cNvSpPr/>
            <p:nvPr/>
          </p:nvSpPr>
          <p:spPr>
            <a:xfrm rot="18221309">
              <a:off x="5385136" y="3291818"/>
              <a:ext cx="401248" cy="55666"/>
            </a:xfrm>
            <a:custGeom>
              <a:avLst/>
              <a:gdLst>
                <a:gd name="connsiteX0" fmla="*/ 0 w 401248"/>
                <a:gd name="connsiteY0" fmla="*/ 0 h 55666"/>
                <a:gd name="connsiteX1" fmla="*/ 401249 w 401248"/>
                <a:gd name="connsiteY1" fmla="*/ 0 h 55666"/>
                <a:gd name="connsiteX2" fmla="*/ 401249 w 401248"/>
                <a:gd name="connsiteY2" fmla="*/ 55666 h 55666"/>
                <a:gd name="connsiteX3" fmla="*/ 0 w 401248"/>
                <a:gd name="connsiteY3" fmla="*/ 55666 h 5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248" h="55666">
                  <a:moveTo>
                    <a:pt x="0" y="0"/>
                  </a:moveTo>
                  <a:lnTo>
                    <a:pt x="401249" y="0"/>
                  </a:lnTo>
                  <a:lnTo>
                    <a:pt x="401249" y="55666"/>
                  </a:lnTo>
                  <a:lnTo>
                    <a:pt x="0" y="55666"/>
                  </a:ln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433CD0-1503-4D82-8CB5-8E33F21FE538}"/>
                </a:ext>
              </a:extLst>
            </p:cNvPr>
            <p:cNvSpPr/>
            <p:nvPr/>
          </p:nvSpPr>
          <p:spPr>
            <a:xfrm>
              <a:off x="5251756" y="3987453"/>
              <a:ext cx="278140" cy="611944"/>
            </a:xfrm>
            <a:custGeom>
              <a:avLst/>
              <a:gdLst>
                <a:gd name="connsiteX0" fmla="*/ 222536 w 278140"/>
                <a:gd name="connsiteY0" fmla="*/ 528569 h 611944"/>
                <a:gd name="connsiteX1" fmla="*/ 194704 w 278140"/>
                <a:gd name="connsiteY1" fmla="*/ 556402 h 611944"/>
                <a:gd name="connsiteX2" fmla="*/ 83436 w 278140"/>
                <a:gd name="connsiteY2" fmla="*/ 556402 h 611944"/>
                <a:gd name="connsiteX3" fmla="*/ 55604 w 278140"/>
                <a:gd name="connsiteY3" fmla="*/ 528569 h 611944"/>
                <a:gd name="connsiteX4" fmla="*/ 55604 w 278140"/>
                <a:gd name="connsiteY4" fmla="*/ 83497 h 611944"/>
                <a:gd name="connsiteX5" fmla="*/ 83436 w 278140"/>
                <a:gd name="connsiteY5" fmla="*/ 55664 h 611944"/>
                <a:gd name="connsiteX6" fmla="*/ 194704 w 278140"/>
                <a:gd name="connsiteY6" fmla="*/ 55664 h 611944"/>
                <a:gd name="connsiteX7" fmla="*/ 222536 w 278140"/>
                <a:gd name="connsiteY7" fmla="*/ 83497 h 611944"/>
                <a:gd name="connsiteX8" fmla="*/ 222536 w 278140"/>
                <a:gd name="connsiteY8" fmla="*/ 528569 h 611944"/>
                <a:gd name="connsiteX9" fmla="*/ 194704 w 278140"/>
                <a:gd name="connsiteY9" fmla="*/ 0 h 611944"/>
                <a:gd name="connsiteX10" fmla="*/ 83436 w 278140"/>
                <a:gd name="connsiteY10" fmla="*/ 0 h 611944"/>
                <a:gd name="connsiteX11" fmla="*/ 0 w 278140"/>
                <a:gd name="connsiteY11" fmla="*/ 83436 h 611944"/>
                <a:gd name="connsiteX12" fmla="*/ 0 w 278140"/>
                <a:gd name="connsiteY12" fmla="*/ 528509 h 611944"/>
                <a:gd name="connsiteX13" fmla="*/ 83436 w 278140"/>
                <a:gd name="connsiteY13" fmla="*/ 611945 h 611944"/>
                <a:gd name="connsiteX14" fmla="*/ 194704 w 278140"/>
                <a:gd name="connsiteY14" fmla="*/ 611945 h 611944"/>
                <a:gd name="connsiteX15" fmla="*/ 278140 w 278140"/>
                <a:gd name="connsiteY15" fmla="*/ 528509 h 611944"/>
                <a:gd name="connsiteX16" fmla="*/ 278140 w 278140"/>
                <a:gd name="connsiteY16" fmla="*/ 83436 h 611944"/>
                <a:gd name="connsiteX17" fmla="*/ 194704 w 278140"/>
                <a:gd name="connsiteY17" fmla="*/ 0 h 6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40" h="611944">
                  <a:moveTo>
                    <a:pt x="222536" y="528569"/>
                  </a:moveTo>
                  <a:cubicBezTo>
                    <a:pt x="222536" y="543910"/>
                    <a:pt x="210045" y="556402"/>
                    <a:pt x="194704" y="556402"/>
                  </a:cubicBezTo>
                  <a:lnTo>
                    <a:pt x="83436" y="556402"/>
                  </a:lnTo>
                  <a:cubicBezTo>
                    <a:pt x="68095" y="556402"/>
                    <a:pt x="55604" y="543910"/>
                    <a:pt x="55604" y="528569"/>
                  </a:cubicBezTo>
                  <a:lnTo>
                    <a:pt x="55604" y="83497"/>
                  </a:lnTo>
                  <a:cubicBezTo>
                    <a:pt x="55604" y="68155"/>
                    <a:pt x="68095" y="55664"/>
                    <a:pt x="83436" y="55664"/>
                  </a:cubicBezTo>
                  <a:lnTo>
                    <a:pt x="194704" y="55664"/>
                  </a:lnTo>
                  <a:cubicBezTo>
                    <a:pt x="210045" y="55664"/>
                    <a:pt x="222536" y="68155"/>
                    <a:pt x="222536" y="83497"/>
                  </a:cubicBezTo>
                  <a:lnTo>
                    <a:pt x="222536" y="528569"/>
                  </a:lnTo>
                  <a:close/>
                  <a:moveTo>
                    <a:pt x="194704" y="0"/>
                  </a:moveTo>
                  <a:lnTo>
                    <a:pt x="83436" y="0"/>
                  </a:lnTo>
                  <a:cubicBezTo>
                    <a:pt x="37413" y="0"/>
                    <a:pt x="0" y="37473"/>
                    <a:pt x="0" y="83436"/>
                  </a:cubicBezTo>
                  <a:lnTo>
                    <a:pt x="0" y="528509"/>
                  </a:lnTo>
                  <a:cubicBezTo>
                    <a:pt x="0" y="574532"/>
                    <a:pt x="37473" y="611945"/>
                    <a:pt x="83436" y="611945"/>
                  </a:cubicBezTo>
                  <a:lnTo>
                    <a:pt x="194704" y="611945"/>
                  </a:lnTo>
                  <a:cubicBezTo>
                    <a:pt x="240727" y="611945"/>
                    <a:pt x="278140" y="574471"/>
                    <a:pt x="278140" y="528509"/>
                  </a:cubicBezTo>
                  <a:lnTo>
                    <a:pt x="278140" y="83436"/>
                  </a:lnTo>
                  <a:cubicBezTo>
                    <a:pt x="278140" y="37413"/>
                    <a:pt x="240727" y="0"/>
                    <a:pt x="194704" y="0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6B5A9BD-D4CD-4D1F-9AAE-A09DA6BFC6B9}"/>
                </a:ext>
              </a:extLst>
            </p:cNvPr>
            <p:cNvSpPr/>
            <p:nvPr/>
          </p:nvSpPr>
          <p:spPr>
            <a:xfrm>
              <a:off x="4917951" y="4321258"/>
              <a:ext cx="278140" cy="278140"/>
            </a:xfrm>
            <a:custGeom>
              <a:avLst/>
              <a:gdLst>
                <a:gd name="connsiteX0" fmla="*/ 222476 w 278140"/>
                <a:gd name="connsiteY0" fmla="*/ 194765 h 278140"/>
                <a:gd name="connsiteX1" fmla="*/ 194644 w 278140"/>
                <a:gd name="connsiteY1" fmla="*/ 222597 h 278140"/>
                <a:gd name="connsiteX2" fmla="*/ 83375 w 278140"/>
                <a:gd name="connsiteY2" fmla="*/ 222597 h 278140"/>
                <a:gd name="connsiteX3" fmla="*/ 55543 w 278140"/>
                <a:gd name="connsiteY3" fmla="*/ 194765 h 278140"/>
                <a:gd name="connsiteX4" fmla="*/ 55543 w 278140"/>
                <a:gd name="connsiteY4" fmla="*/ 83497 h 278140"/>
                <a:gd name="connsiteX5" fmla="*/ 83375 w 278140"/>
                <a:gd name="connsiteY5" fmla="*/ 55664 h 278140"/>
                <a:gd name="connsiteX6" fmla="*/ 194644 w 278140"/>
                <a:gd name="connsiteY6" fmla="*/ 55664 h 278140"/>
                <a:gd name="connsiteX7" fmla="*/ 222476 w 278140"/>
                <a:gd name="connsiteY7" fmla="*/ 83497 h 278140"/>
                <a:gd name="connsiteX8" fmla="*/ 222476 w 278140"/>
                <a:gd name="connsiteY8" fmla="*/ 194765 h 278140"/>
                <a:gd name="connsiteX9" fmla="*/ 194704 w 278140"/>
                <a:gd name="connsiteY9" fmla="*/ 0 h 278140"/>
                <a:gd name="connsiteX10" fmla="*/ 83436 w 278140"/>
                <a:gd name="connsiteY10" fmla="*/ 0 h 278140"/>
                <a:gd name="connsiteX11" fmla="*/ 0 w 278140"/>
                <a:gd name="connsiteY11" fmla="*/ 83436 h 278140"/>
                <a:gd name="connsiteX12" fmla="*/ 0 w 278140"/>
                <a:gd name="connsiteY12" fmla="*/ 194704 h 278140"/>
                <a:gd name="connsiteX13" fmla="*/ 83436 w 278140"/>
                <a:gd name="connsiteY13" fmla="*/ 278140 h 278140"/>
                <a:gd name="connsiteX14" fmla="*/ 194704 w 278140"/>
                <a:gd name="connsiteY14" fmla="*/ 278140 h 278140"/>
                <a:gd name="connsiteX15" fmla="*/ 278140 w 278140"/>
                <a:gd name="connsiteY15" fmla="*/ 194704 h 278140"/>
                <a:gd name="connsiteX16" fmla="*/ 278140 w 278140"/>
                <a:gd name="connsiteY16" fmla="*/ 83436 h 278140"/>
                <a:gd name="connsiteX17" fmla="*/ 194704 w 278140"/>
                <a:gd name="connsiteY17" fmla="*/ 0 h 27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40" h="278140">
                  <a:moveTo>
                    <a:pt x="222476" y="194765"/>
                  </a:moveTo>
                  <a:cubicBezTo>
                    <a:pt x="222476" y="210106"/>
                    <a:pt x="209984" y="222597"/>
                    <a:pt x="194644" y="222597"/>
                  </a:cubicBezTo>
                  <a:lnTo>
                    <a:pt x="83375" y="222597"/>
                  </a:lnTo>
                  <a:cubicBezTo>
                    <a:pt x="68034" y="222597"/>
                    <a:pt x="55543" y="210106"/>
                    <a:pt x="55543" y="194765"/>
                  </a:cubicBezTo>
                  <a:lnTo>
                    <a:pt x="55543" y="83497"/>
                  </a:lnTo>
                  <a:cubicBezTo>
                    <a:pt x="55543" y="68155"/>
                    <a:pt x="68034" y="55664"/>
                    <a:pt x="83375" y="55664"/>
                  </a:cubicBezTo>
                  <a:lnTo>
                    <a:pt x="194644" y="55664"/>
                  </a:lnTo>
                  <a:cubicBezTo>
                    <a:pt x="209984" y="55664"/>
                    <a:pt x="222476" y="68155"/>
                    <a:pt x="222476" y="83497"/>
                  </a:cubicBezTo>
                  <a:lnTo>
                    <a:pt x="222476" y="194765"/>
                  </a:lnTo>
                  <a:close/>
                  <a:moveTo>
                    <a:pt x="194704" y="0"/>
                  </a:moveTo>
                  <a:lnTo>
                    <a:pt x="83436" y="0"/>
                  </a:lnTo>
                  <a:cubicBezTo>
                    <a:pt x="37413" y="0"/>
                    <a:pt x="0" y="37473"/>
                    <a:pt x="0" y="83436"/>
                  </a:cubicBezTo>
                  <a:lnTo>
                    <a:pt x="0" y="194704"/>
                  </a:lnTo>
                  <a:cubicBezTo>
                    <a:pt x="0" y="240727"/>
                    <a:pt x="37473" y="278140"/>
                    <a:pt x="83436" y="278140"/>
                  </a:cubicBezTo>
                  <a:lnTo>
                    <a:pt x="194704" y="278140"/>
                  </a:lnTo>
                  <a:cubicBezTo>
                    <a:pt x="240727" y="278140"/>
                    <a:pt x="278140" y="240667"/>
                    <a:pt x="278140" y="194704"/>
                  </a:cubicBezTo>
                  <a:lnTo>
                    <a:pt x="278140" y="83436"/>
                  </a:lnTo>
                  <a:cubicBezTo>
                    <a:pt x="278140" y="37473"/>
                    <a:pt x="240667" y="0"/>
                    <a:pt x="194704" y="0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2504ADF-AB2F-471E-9AB6-E7C0A4F6514F}"/>
                </a:ext>
              </a:extLst>
            </p:cNvPr>
            <p:cNvSpPr/>
            <p:nvPr/>
          </p:nvSpPr>
          <p:spPr>
            <a:xfrm>
              <a:off x="4917951" y="3987453"/>
              <a:ext cx="278140" cy="278140"/>
            </a:xfrm>
            <a:custGeom>
              <a:avLst/>
              <a:gdLst>
                <a:gd name="connsiteX0" fmla="*/ 222476 w 278140"/>
                <a:gd name="connsiteY0" fmla="*/ 194704 h 278140"/>
                <a:gd name="connsiteX1" fmla="*/ 194644 w 278140"/>
                <a:gd name="connsiteY1" fmla="*/ 222536 h 278140"/>
                <a:gd name="connsiteX2" fmla="*/ 83375 w 278140"/>
                <a:gd name="connsiteY2" fmla="*/ 222536 h 278140"/>
                <a:gd name="connsiteX3" fmla="*/ 55543 w 278140"/>
                <a:gd name="connsiteY3" fmla="*/ 194704 h 278140"/>
                <a:gd name="connsiteX4" fmla="*/ 55543 w 278140"/>
                <a:gd name="connsiteY4" fmla="*/ 83436 h 278140"/>
                <a:gd name="connsiteX5" fmla="*/ 83375 w 278140"/>
                <a:gd name="connsiteY5" fmla="*/ 55604 h 278140"/>
                <a:gd name="connsiteX6" fmla="*/ 194644 w 278140"/>
                <a:gd name="connsiteY6" fmla="*/ 55604 h 278140"/>
                <a:gd name="connsiteX7" fmla="*/ 222476 w 278140"/>
                <a:gd name="connsiteY7" fmla="*/ 83436 h 278140"/>
                <a:gd name="connsiteX8" fmla="*/ 222476 w 278140"/>
                <a:gd name="connsiteY8" fmla="*/ 194704 h 278140"/>
                <a:gd name="connsiteX9" fmla="*/ 194704 w 278140"/>
                <a:gd name="connsiteY9" fmla="*/ 0 h 278140"/>
                <a:gd name="connsiteX10" fmla="*/ 83436 w 278140"/>
                <a:gd name="connsiteY10" fmla="*/ 0 h 278140"/>
                <a:gd name="connsiteX11" fmla="*/ 0 w 278140"/>
                <a:gd name="connsiteY11" fmla="*/ 83436 h 278140"/>
                <a:gd name="connsiteX12" fmla="*/ 0 w 278140"/>
                <a:gd name="connsiteY12" fmla="*/ 194704 h 278140"/>
                <a:gd name="connsiteX13" fmla="*/ 83436 w 278140"/>
                <a:gd name="connsiteY13" fmla="*/ 278140 h 278140"/>
                <a:gd name="connsiteX14" fmla="*/ 194704 w 278140"/>
                <a:gd name="connsiteY14" fmla="*/ 278140 h 278140"/>
                <a:gd name="connsiteX15" fmla="*/ 278140 w 278140"/>
                <a:gd name="connsiteY15" fmla="*/ 194704 h 278140"/>
                <a:gd name="connsiteX16" fmla="*/ 278140 w 278140"/>
                <a:gd name="connsiteY16" fmla="*/ 83436 h 278140"/>
                <a:gd name="connsiteX17" fmla="*/ 194704 w 278140"/>
                <a:gd name="connsiteY17" fmla="*/ 0 h 27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40" h="278140">
                  <a:moveTo>
                    <a:pt x="222476" y="194704"/>
                  </a:moveTo>
                  <a:cubicBezTo>
                    <a:pt x="222476" y="210045"/>
                    <a:pt x="209984" y="222536"/>
                    <a:pt x="194644" y="222536"/>
                  </a:cubicBezTo>
                  <a:lnTo>
                    <a:pt x="83375" y="222536"/>
                  </a:lnTo>
                  <a:cubicBezTo>
                    <a:pt x="68034" y="222536"/>
                    <a:pt x="55543" y="210045"/>
                    <a:pt x="55543" y="194704"/>
                  </a:cubicBezTo>
                  <a:lnTo>
                    <a:pt x="55543" y="83436"/>
                  </a:lnTo>
                  <a:cubicBezTo>
                    <a:pt x="55543" y="68095"/>
                    <a:pt x="68034" y="55604"/>
                    <a:pt x="83375" y="55604"/>
                  </a:cubicBezTo>
                  <a:lnTo>
                    <a:pt x="194644" y="55604"/>
                  </a:lnTo>
                  <a:cubicBezTo>
                    <a:pt x="209984" y="55604"/>
                    <a:pt x="222476" y="68095"/>
                    <a:pt x="222476" y="83436"/>
                  </a:cubicBezTo>
                  <a:lnTo>
                    <a:pt x="222476" y="194704"/>
                  </a:lnTo>
                  <a:close/>
                  <a:moveTo>
                    <a:pt x="194704" y="0"/>
                  </a:moveTo>
                  <a:lnTo>
                    <a:pt x="83436" y="0"/>
                  </a:lnTo>
                  <a:cubicBezTo>
                    <a:pt x="37413" y="0"/>
                    <a:pt x="0" y="37473"/>
                    <a:pt x="0" y="83436"/>
                  </a:cubicBezTo>
                  <a:lnTo>
                    <a:pt x="0" y="194704"/>
                  </a:lnTo>
                  <a:cubicBezTo>
                    <a:pt x="0" y="240727"/>
                    <a:pt x="37473" y="278140"/>
                    <a:pt x="83436" y="278140"/>
                  </a:cubicBezTo>
                  <a:lnTo>
                    <a:pt x="194704" y="278140"/>
                  </a:lnTo>
                  <a:cubicBezTo>
                    <a:pt x="240727" y="278140"/>
                    <a:pt x="278140" y="240667"/>
                    <a:pt x="278140" y="194704"/>
                  </a:cubicBezTo>
                  <a:lnTo>
                    <a:pt x="278140" y="83436"/>
                  </a:lnTo>
                  <a:cubicBezTo>
                    <a:pt x="278140" y="37413"/>
                    <a:pt x="240667" y="0"/>
                    <a:pt x="194704" y="0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B7B834F-0AF2-417C-8CB6-BD63C5C519B3}"/>
                </a:ext>
              </a:extLst>
            </p:cNvPr>
            <p:cNvSpPr/>
            <p:nvPr/>
          </p:nvSpPr>
          <p:spPr>
            <a:xfrm>
              <a:off x="4917951" y="3653649"/>
              <a:ext cx="278140" cy="278140"/>
            </a:xfrm>
            <a:custGeom>
              <a:avLst/>
              <a:gdLst>
                <a:gd name="connsiteX0" fmla="*/ 222476 w 278140"/>
                <a:gd name="connsiteY0" fmla="*/ 194704 h 278140"/>
                <a:gd name="connsiteX1" fmla="*/ 194644 w 278140"/>
                <a:gd name="connsiteY1" fmla="*/ 222536 h 278140"/>
                <a:gd name="connsiteX2" fmla="*/ 83375 w 278140"/>
                <a:gd name="connsiteY2" fmla="*/ 222536 h 278140"/>
                <a:gd name="connsiteX3" fmla="*/ 55543 w 278140"/>
                <a:gd name="connsiteY3" fmla="*/ 194704 h 278140"/>
                <a:gd name="connsiteX4" fmla="*/ 55543 w 278140"/>
                <a:gd name="connsiteY4" fmla="*/ 83436 h 278140"/>
                <a:gd name="connsiteX5" fmla="*/ 83375 w 278140"/>
                <a:gd name="connsiteY5" fmla="*/ 55604 h 278140"/>
                <a:gd name="connsiteX6" fmla="*/ 194644 w 278140"/>
                <a:gd name="connsiteY6" fmla="*/ 55604 h 278140"/>
                <a:gd name="connsiteX7" fmla="*/ 222476 w 278140"/>
                <a:gd name="connsiteY7" fmla="*/ 83436 h 278140"/>
                <a:gd name="connsiteX8" fmla="*/ 222476 w 278140"/>
                <a:gd name="connsiteY8" fmla="*/ 194704 h 278140"/>
                <a:gd name="connsiteX9" fmla="*/ 194704 w 278140"/>
                <a:gd name="connsiteY9" fmla="*/ 0 h 278140"/>
                <a:gd name="connsiteX10" fmla="*/ 83436 w 278140"/>
                <a:gd name="connsiteY10" fmla="*/ 0 h 278140"/>
                <a:gd name="connsiteX11" fmla="*/ 0 w 278140"/>
                <a:gd name="connsiteY11" fmla="*/ 83436 h 278140"/>
                <a:gd name="connsiteX12" fmla="*/ 0 w 278140"/>
                <a:gd name="connsiteY12" fmla="*/ 194704 h 278140"/>
                <a:gd name="connsiteX13" fmla="*/ 83436 w 278140"/>
                <a:gd name="connsiteY13" fmla="*/ 278140 h 278140"/>
                <a:gd name="connsiteX14" fmla="*/ 194704 w 278140"/>
                <a:gd name="connsiteY14" fmla="*/ 278140 h 278140"/>
                <a:gd name="connsiteX15" fmla="*/ 278140 w 278140"/>
                <a:gd name="connsiteY15" fmla="*/ 194704 h 278140"/>
                <a:gd name="connsiteX16" fmla="*/ 278140 w 278140"/>
                <a:gd name="connsiteY16" fmla="*/ 83436 h 278140"/>
                <a:gd name="connsiteX17" fmla="*/ 194704 w 278140"/>
                <a:gd name="connsiteY17" fmla="*/ 0 h 27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40" h="278140">
                  <a:moveTo>
                    <a:pt x="222476" y="194704"/>
                  </a:moveTo>
                  <a:cubicBezTo>
                    <a:pt x="222476" y="210045"/>
                    <a:pt x="209984" y="222536"/>
                    <a:pt x="194644" y="222536"/>
                  </a:cubicBezTo>
                  <a:lnTo>
                    <a:pt x="83375" y="222536"/>
                  </a:lnTo>
                  <a:cubicBezTo>
                    <a:pt x="68034" y="222536"/>
                    <a:pt x="55543" y="210045"/>
                    <a:pt x="55543" y="194704"/>
                  </a:cubicBezTo>
                  <a:lnTo>
                    <a:pt x="55543" y="83436"/>
                  </a:lnTo>
                  <a:cubicBezTo>
                    <a:pt x="55543" y="68095"/>
                    <a:pt x="68034" y="55604"/>
                    <a:pt x="83375" y="55604"/>
                  </a:cubicBezTo>
                  <a:lnTo>
                    <a:pt x="194644" y="55604"/>
                  </a:lnTo>
                  <a:cubicBezTo>
                    <a:pt x="209984" y="55604"/>
                    <a:pt x="222476" y="68095"/>
                    <a:pt x="222476" y="83436"/>
                  </a:cubicBezTo>
                  <a:lnTo>
                    <a:pt x="222476" y="194704"/>
                  </a:lnTo>
                  <a:close/>
                  <a:moveTo>
                    <a:pt x="194704" y="0"/>
                  </a:moveTo>
                  <a:lnTo>
                    <a:pt x="83436" y="0"/>
                  </a:lnTo>
                  <a:cubicBezTo>
                    <a:pt x="37413" y="0"/>
                    <a:pt x="0" y="37473"/>
                    <a:pt x="0" y="83436"/>
                  </a:cubicBezTo>
                  <a:lnTo>
                    <a:pt x="0" y="194704"/>
                  </a:lnTo>
                  <a:cubicBezTo>
                    <a:pt x="0" y="240727"/>
                    <a:pt x="37473" y="278140"/>
                    <a:pt x="83436" y="278140"/>
                  </a:cubicBezTo>
                  <a:lnTo>
                    <a:pt x="194704" y="278140"/>
                  </a:lnTo>
                  <a:cubicBezTo>
                    <a:pt x="240727" y="278140"/>
                    <a:pt x="278140" y="240667"/>
                    <a:pt x="278140" y="194704"/>
                  </a:cubicBezTo>
                  <a:lnTo>
                    <a:pt x="278140" y="83436"/>
                  </a:lnTo>
                  <a:cubicBezTo>
                    <a:pt x="278140" y="37413"/>
                    <a:pt x="240667" y="0"/>
                    <a:pt x="194704" y="0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660CDBD-81A4-4BFE-8400-F1C3B2D27C4E}"/>
                </a:ext>
              </a:extLst>
            </p:cNvPr>
            <p:cNvSpPr/>
            <p:nvPr/>
          </p:nvSpPr>
          <p:spPr>
            <a:xfrm>
              <a:off x="4584086" y="3653649"/>
              <a:ext cx="278140" cy="278140"/>
            </a:xfrm>
            <a:custGeom>
              <a:avLst/>
              <a:gdLst>
                <a:gd name="connsiteX0" fmla="*/ 222536 w 278140"/>
                <a:gd name="connsiteY0" fmla="*/ 194704 h 278140"/>
                <a:gd name="connsiteX1" fmla="*/ 194704 w 278140"/>
                <a:gd name="connsiteY1" fmla="*/ 222536 h 278140"/>
                <a:gd name="connsiteX2" fmla="*/ 83436 w 278140"/>
                <a:gd name="connsiteY2" fmla="*/ 222536 h 278140"/>
                <a:gd name="connsiteX3" fmla="*/ 55604 w 278140"/>
                <a:gd name="connsiteY3" fmla="*/ 194704 h 278140"/>
                <a:gd name="connsiteX4" fmla="*/ 55604 w 278140"/>
                <a:gd name="connsiteY4" fmla="*/ 83436 h 278140"/>
                <a:gd name="connsiteX5" fmla="*/ 83436 w 278140"/>
                <a:gd name="connsiteY5" fmla="*/ 55604 h 278140"/>
                <a:gd name="connsiteX6" fmla="*/ 194704 w 278140"/>
                <a:gd name="connsiteY6" fmla="*/ 55604 h 278140"/>
                <a:gd name="connsiteX7" fmla="*/ 222536 w 278140"/>
                <a:gd name="connsiteY7" fmla="*/ 83436 h 278140"/>
                <a:gd name="connsiteX8" fmla="*/ 222536 w 278140"/>
                <a:gd name="connsiteY8" fmla="*/ 194704 h 278140"/>
                <a:gd name="connsiteX9" fmla="*/ 194704 w 278140"/>
                <a:gd name="connsiteY9" fmla="*/ 0 h 278140"/>
                <a:gd name="connsiteX10" fmla="*/ 83436 w 278140"/>
                <a:gd name="connsiteY10" fmla="*/ 0 h 278140"/>
                <a:gd name="connsiteX11" fmla="*/ 0 w 278140"/>
                <a:gd name="connsiteY11" fmla="*/ 83436 h 278140"/>
                <a:gd name="connsiteX12" fmla="*/ 0 w 278140"/>
                <a:gd name="connsiteY12" fmla="*/ 194704 h 278140"/>
                <a:gd name="connsiteX13" fmla="*/ 83436 w 278140"/>
                <a:gd name="connsiteY13" fmla="*/ 278140 h 278140"/>
                <a:gd name="connsiteX14" fmla="*/ 194704 w 278140"/>
                <a:gd name="connsiteY14" fmla="*/ 278140 h 278140"/>
                <a:gd name="connsiteX15" fmla="*/ 278140 w 278140"/>
                <a:gd name="connsiteY15" fmla="*/ 194704 h 278140"/>
                <a:gd name="connsiteX16" fmla="*/ 278140 w 278140"/>
                <a:gd name="connsiteY16" fmla="*/ 83436 h 278140"/>
                <a:gd name="connsiteX17" fmla="*/ 194704 w 278140"/>
                <a:gd name="connsiteY17" fmla="*/ 0 h 27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40" h="278140">
                  <a:moveTo>
                    <a:pt x="222536" y="194704"/>
                  </a:moveTo>
                  <a:cubicBezTo>
                    <a:pt x="222536" y="210045"/>
                    <a:pt x="210045" y="222536"/>
                    <a:pt x="194704" y="222536"/>
                  </a:cubicBezTo>
                  <a:lnTo>
                    <a:pt x="83436" y="222536"/>
                  </a:lnTo>
                  <a:cubicBezTo>
                    <a:pt x="68095" y="222536"/>
                    <a:pt x="55604" y="210045"/>
                    <a:pt x="55604" y="194704"/>
                  </a:cubicBezTo>
                  <a:lnTo>
                    <a:pt x="55604" y="83436"/>
                  </a:lnTo>
                  <a:cubicBezTo>
                    <a:pt x="55604" y="68095"/>
                    <a:pt x="68095" y="55604"/>
                    <a:pt x="83436" y="55604"/>
                  </a:cubicBezTo>
                  <a:lnTo>
                    <a:pt x="194704" y="55604"/>
                  </a:lnTo>
                  <a:cubicBezTo>
                    <a:pt x="210045" y="55604"/>
                    <a:pt x="222536" y="68095"/>
                    <a:pt x="222536" y="83436"/>
                  </a:cubicBezTo>
                  <a:lnTo>
                    <a:pt x="222536" y="194704"/>
                  </a:lnTo>
                  <a:close/>
                  <a:moveTo>
                    <a:pt x="194704" y="0"/>
                  </a:moveTo>
                  <a:lnTo>
                    <a:pt x="83436" y="0"/>
                  </a:lnTo>
                  <a:cubicBezTo>
                    <a:pt x="37413" y="0"/>
                    <a:pt x="0" y="37473"/>
                    <a:pt x="0" y="83436"/>
                  </a:cubicBezTo>
                  <a:lnTo>
                    <a:pt x="0" y="194704"/>
                  </a:lnTo>
                  <a:cubicBezTo>
                    <a:pt x="0" y="240727"/>
                    <a:pt x="37473" y="278140"/>
                    <a:pt x="83436" y="278140"/>
                  </a:cubicBezTo>
                  <a:lnTo>
                    <a:pt x="194704" y="278140"/>
                  </a:lnTo>
                  <a:cubicBezTo>
                    <a:pt x="240727" y="278140"/>
                    <a:pt x="278140" y="240667"/>
                    <a:pt x="278140" y="194704"/>
                  </a:cubicBezTo>
                  <a:lnTo>
                    <a:pt x="278140" y="83436"/>
                  </a:lnTo>
                  <a:cubicBezTo>
                    <a:pt x="278201" y="37413"/>
                    <a:pt x="240727" y="0"/>
                    <a:pt x="194704" y="0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CF6D4C8-9371-46D8-AED7-83A8D8169C95}"/>
                </a:ext>
              </a:extLst>
            </p:cNvPr>
            <p:cNvSpPr/>
            <p:nvPr/>
          </p:nvSpPr>
          <p:spPr>
            <a:xfrm>
              <a:off x="5251695" y="3653649"/>
              <a:ext cx="278140" cy="278140"/>
            </a:xfrm>
            <a:custGeom>
              <a:avLst/>
              <a:gdLst>
                <a:gd name="connsiteX0" fmla="*/ 222597 w 278140"/>
                <a:gd name="connsiteY0" fmla="*/ 83436 h 278140"/>
                <a:gd name="connsiteX1" fmla="*/ 222597 w 278140"/>
                <a:gd name="connsiteY1" fmla="*/ 194704 h 278140"/>
                <a:gd name="connsiteX2" fmla="*/ 194765 w 278140"/>
                <a:gd name="connsiteY2" fmla="*/ 222536 h 278140"/>
                <a:gd name="connsiteX3" fmla="*/ 83497 w 278140"/>
                <a:gd name="connsiteY3" fmla="*/ 222536 h 278140"/>
                <a:gd name="connsiteX4" fmla="*/ 55664 w 278140"/>
                <a:gd name="connsiteY4" fmla="*/ 194704 h 278140"/>
                <a:gd name="connsiteX5" fmla="*/ 55664 w 278140"/>
                <a:gd name="connsiteY5" fmla="*/ 83436 h 278140"/>
                <a:gd name="connsiteX6" fmla="*/ 83497 w 278140"/>
                <a:gd name="connsiteY6" fmla="*/ 55604 h 278140"/>
                <a:gd name="connsiteX7" fmla="*/ 194765 w 278140"/>
                <a:gd name="connsiteY7" fmla="*/ 55604 h 278140"/>
                <a:gd name="connsiteX8" fmla="*/ 222597 w 278140"/>
                <a:gd name="connsiteY8" fmla="*/ 83436 h 278140"/>
                <a:gd name="connsiteX9" fmla="*/ 0 w 278140"/>
                <a:gd name="connsiteY9" fmla="*/ 83436 h 278140"/>
                <a:gd name="connsiteX10" fmla="*/ 0 w 278140"/>
                <a:gd name="connsiteY10" fmla="*/ 194704 h 278140"/>
                <a:gd name="connsiteX11" fmla="*/ 83436 w 278140"/>
                <a:gd name="connsiteY11" fmla="*/ 278140 h 278140"/>
                <a:gd name="connsiteX12" fmla="*/ 194704 w 278140"/>
                <a:gd name="connsiteY12" fmla="*/ 278140 h 278140"/>
                <a:gd name="connsiteX13" fmla="*/ 278140 w 278140"/>
                <a:gd name="connsiteY13" fmla="*/ 194704 h 278140"/>
                <a:gd name="connsiteX14" fmla="*/ 278140 w 278140"/>
                <a:gd name="connsiteY14" fmla="*/ 83436 h 278140"/>
                <a:gd name="connsiteX15" fmla="*/ 194704 w 278140"/>
                <a:gd name="connsiteY15" fmla="*/ 0 h 278140"/>
                <a:gd name="connsiteX16" fmla="*/ 83436 w 278140"/>
                <a:gd name="connsiteY16" fmla="*/ 0 h 278140"/>
                <a:gd name="connsiteX17" fmla="*/ 0 w 278140"/>
                <a:gd name="connsiteY17" fmla="*/ 83436 h 27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40" h="278140">
                  <a:moveTo>
                    <a:pt x="222597" y="83436"/>
                  </a:moveTo>
                  <a:lnTo>
                    <a:pt x="222597" y="194704"/>
                  </a:lnTo>
                  <a:cubicBezTo>
                    <a:pt x="222597" y="210045"/>
                    <a:pt x="210106" y="222536"/>
                    <a:pt x="194765" y="222536"/>
                  </a:cubicBezTo>
                  <a:lnTo>
                    <a:pt x="83497" y="222536"/>
                  </a:lnTo>
                  <a:cubicBezTo>
                    <a:pt x="68155" y="222536"/>
                    <a:pt x="55664" y="210045"/>
                    <a:pt x="55664" y="194704"/>
                  </a:cubicBezTo>
                  <a:lnTo>
                    <a:pt x="55664" y="83436"/>
                  </a:lnTo>
                  <a:cubicBezTo>
                    <a:pt x="55664" y="68095"/>
                    <a:pt x="68155" y="55604"/>
                    <a:pt x="83497" y="55604"/>
                  </a:cubicBezTo>
                  <a:lnTo>
                    <a:pt x="194765" y="55604"/>
                  </a:lnTo>
                  <a:cubicBezTo>
                    <a:pt x="210106" y="55604"/>
                    <a:pt x="222597" y="68095"/>
                    <a:pt x="222597" y="83436"/>
                  </a:cubicBezTo>
                  <a:close/>
                  <a:moveTo>
                    <a:pt x="0" y="83436"/>
                  </a:moveTo>
                  <a:lnTo>
                    <a:pt x="0" y="194704"/>
                  </a:lnTo>
                  <a:cubicBezTo>
                    <a:pt x="0" y="240727"/>
                    <a:pt x="37473" y="278140"/>
                    <a:pt x="83436" y="278140"/>
                  </a:cubicBezTo>
                  <a:lnTo>
                    <a:pt x="194704" y="278140"/>
                  </a:lnTo>
                  <a:cubicBezTo>
                    <a:pt x="240727" y="278140"/>
                    <a:pt x="278140" y="240667"/>
                    <a:pt x="278140" y="194704"/>
                  </a:cubicBezTo>
                  <a:lnTo>
                    <a:pt x="278140" y="83436"/>
                  </a:lnTo>
                  <a:cubicBezTo>
                    <a:pt x="278140" y="37413"/>
                    <a:pt x="240667" y="0"/>
                    <a:pt x="194704" y="0"/>
                  </a:cubicBezTo>
                  <a:lnTo>
                    <a:pt x="83436" y="0"/>
                  </a:lnTo>
                  <a:cubicBezTo>
                    <a:pt x="37473" y="0"/>
                    <a:pt x="0" y="37413"/>
                    <a:pt x="0" y="83436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6A65AB8-ABB5-462E-8435-09FC06AFE57C}"/>
                </a:ext>
              </a:extLst>
            </p:cNvPr>
            <p:cNvSpPr/>
            <p:nvPr/>
          </p:nvSpPr>
          <p:spPr>
            <a:xfrm>
              <a:off x="4194617" y="2985979"/>
              <a:ext cx="1724747" cy="1724747"/>
            </a:xfrm>
            <a:custGeom>
              <a:avLst/>
              <a:gdLst>
                <a:gd name="connsiteX0" fmla="*/ 1390943 w 1724747"/>
                <a:gd name="connsiteY0" fmla="*/ 612005 h 1724747"/>
                <a:gd name="connsiteX1" fmla="*/ 1112742 w 1724747"/>
                <a:gd name="connsiteY1" fmla="*/ 333805 h 1724747"/>
                <a:gd name="connsiteX2" fmla="*/ 1390943 w 1724747"/>
                <a:gd name="connsiteY2" fmla="*/ 55604 h 1724747"/>
                <a:gd name="connsiteX3" fmla="*/ 1669144 w 1724747"/>
                <a:gd name="connsiteY3" fmla="*/ 333805 h 1724747"/>
                <a:gd name="connsiteX4" fmla="*/ 1390943 w 1724747"/>
                <a:gd name="connsiteY4" fmla="*/ 612005 h 1724747"/>
                <a:gd name="connsiteX5" fmla="*/ 1102252 w 1724747"/>
                <a:gd name="connsiteY5" fmla="*/ 166933 h 1724747"/>
                <a:gd name="connsiteX6" fmla="*/ 1057078 w 1724747"/>
                <a:gd name="connsiteY6" fmla="*/ 333865 h 1724747"/>
                <a:gd name="connsiteX7" fmla="*/ 1102252 w 1724747"/>
                <a:gd name="connsiteY7" fmla="*/ 500798 h 1724747"/>
                <a:gd name="connsiteX8" fmla="*/ 445073 w 1724747"/>
                <a:gd name="connsiteY8" fmla="*/ 500798 h 1724747"/>
                <a:gd name="connsiteX9" fmla="*/ 445073 w 1724747"/>
                <a:gd name="connsiteY9" fmla="*/ 166993 h 1724747"/>
                <a:gd name="connsiteX10" fmla="*/ 1102252 w 1724747"/>
                <a:gd name="connsiteY10" fmla="*/ 166993 h 1724747"/>
                <a:gd name="connsiteX11" fmla="*/ 1390943 w 1724747"/>
                <a:gd name="connsiteY11" fmla="*/ 1585647 h 1724747"/>
                <a:gd name="connsiteX12" fmla="*/ 1307507 w 1724747"/>
                <a:gd name="connsiteY12" fmla="*/ 1669083 h 1724747"/>
                <a:gd name="connsiteX13" fmla="*/ 481394 w 1724747"/>
                <a:gd name="connsiteY13" fmla="*/ 1669083 h 1724747"/>
                <a:gd name="connsiteX14" fmla="*/ 612005 w 1724747"/>
                <a:gd name="connsiteY14" fmla="*/ 1418715 h 1724747"/>
                <a:gd name="connsiteX15" fmla="*/ 578231 w 1724747"/>
                <a:gd name="connsiteY15" fmla="*/ 1279614 h 1724747"/>
                <a:gd name="connsiteX16" fmla="*/ 584173 w 1724747"/>
                <a:gd name="connsiteY16" fmla="*/ 1279614 h 1724747"/>
                <a:gd name="connsiteX17" fmla="*/ 667609 w 1724747"/>
                <a:gd name="connsiteY17" fmla="*/ 1196178 h 1724747"/>
                <a:gd name="connsiteX18" fmla="*/ 667609 w 1724747"/>
                <a:gd name="connsiteY18" fmla="*/ 1084910 h 1724747"/>
                <a:gd name="connsiteX19" fmla="*/ 584173 w 1724747"/>
                <a:gd name="connsiteY19" fmla="*/ 1001474 h 1724747"/>
                <a:gd name="connsiteX20" fmla="*/ 472905 w 1724747"/>
                <a:gd name="connsiteY20" fmla="*/ 1001474 h 1724747"/>
                <a:gd name="connsiteX21" fmla="*/ 389469 w 1724747"/>
                <a:gd name="connsiteY21" fmla="*/ 1084910 h 1724747"/>
                <a:gd name="connsiteX22" fmla="*/ 389469 w 1724747"/>
                <a:gd name="connsiteY22" fmla="*/ 1124566 h 1724747"/>
                <a:gd name="connsiteX23" fmla="*/ 333805 w 1724747"/>
                <a:gd name="connsiteY23" fmla="*/ 1114137 h 1724747"/>
                <a:gd name="connsiteX24" fmla="*/ 333805 w 1724747"/>
                <a:gd name="connsiteY24" fmla="*/ 139101 h 1724747"/>
                <a:gd name="connsiteX25" fmla="*/ 417240 w 1724747"/>
                <a:gd name="connsiteY25" fmla="*/ 55665 h 1724747"/>
                <a:gd name="connsiteX26" fmla="*/ 1206729 w 1724747"/>
                <a:gd name="connsiteY26" fmla="*/ 55665 h 1724747"/>
                <a:gd name="connsiteX27" fmla="*/ 1142758 w 1724747"/>
                <a:gd name="connsiteY27" fmla="*/ 111329 h 1724747"/>
                <a:gd name="connsiteX28" fmla="*/ 445073 w 1724747"/>
                <a:gd name="connsiteY28" fmla="*/ 111329 h 1724747"/>
                <a:gd name="connsiteX29" fmla="*/ 389408 w 1724747"/>
                <a:gd name="connsiteY29" fmla="*/ 166993 h 1724747"/>
                <a:gd name="connsiteX30" fmla="*/ 389408 w 1724747"/>
                <a:gd name="connsiteY30" fmla="*/ 500798 h 1724747"/>
                <a:gd name="connsiteX31" fmla="*/ 445073 w 1724747"/>
                <a:gd name="connsiteY31" fmla="*/ 556462 h 1724747"/>
                <a:gd name="connsiteX32" fmla="*/ 1142758 w 1724747"/>
                <a:gd name="connsiteY32" fmla="*/ 556462 h 1724747"/>
                <a:gd name="connsiteX33" fmla="*/ 1390882 w 1724747"/>
                <a:gd name="connsiteY33" fmla="*/ 667730 h 1724747"/>
                <a:gd name="connsiteX34" fmla="*/ 1390882 w 1724747"/>
                <a:gd name="connsiteY34" fmla="*/ 1585647 h 1724747"/>
                <a:gd name="connsiteX35" fmla="*/ 445073 w 1724747"/>
                <a:gd name="connsiteY35" fmla="*/ 1146517 h 1724747"/>
                <a:gd name="connsiteX36" fmla="*/ 445073 w 1724747"/>
                <a:gd name="connsiteY36" fmla="*/ 1084910 h 1724747"/>
                <a:gd name="connsiteX37" fmla="*/ 472905 w 1724747"/>
                <a:gd name="connsiteY37" fmla="*/ 1057078 h 1724747"/>
                <a:gd name="connsiteX38" fmla="*/ 584173 w 1724747"/>
                <a:gd name="connsiteY38" fmla="*/ 1057078 h 1724747"/>
                <a:gd name="connsiteX39" fmla="*/ 612005 w 1724747"/>
                <a:gd name="connsiteY39" fmla="*/ 1084910 h 1724747"/>
                <a:gd name="connsiteX40" fmla="*/ 612005 w 1724747"/>
                <a:gd name="connsiteY40" fmla="*/ 1196178 h 1724747"/>
                <a:gd name="connsiteX41" fmla="*/ 584173 w 1724747"/>
                <a:gd name="connsiteY41" fmla="*/ 1224011 h 1724747"/>
                <a:gd name="connsiteX42" fmla="*/ 541849 w 1724747"/>
                <a:gd name="connsiteY42" fmla="*/ 1224011 h 1724747"/>
                <a:gd name="connsiteX43" fmla="*/ 445073 w 1724747"/>
                <a:gd name="connsiteY43" fmla="*/ 1146517 h 1724747"/>
                <a:gd name="connsiteX44" fmla="*/ 55665 w 1724747"/>
                <a:gd name="connsiteY44" fmla="*/ 1418775 h 1724747"/>
                <a:gd name="connsiteX45" fmla="*/ 306033 w 1724747"/>
                <a:gd name="connsiteY45" fmla="*/ 1168407 h 1724747"/>
                <a:gd name="connsiteX46" fmla="*/ 556402 w 1724747"/>
                <a:gd name="connsiteY46" fmla="*/ 1418775 h 1724747"/>
                <a:gd name="connsiteX47" fmla="*/ 306033 w 1724747"/>
                <a:gd name="connsiteY47" fmla="*/ 1669144 h 1724747"/>
                <a:gd name="connsiteX48" fmla="*/ 55665 w 1724747"/>
                <a:gd name="connsiteY48" fmla="*/ 1418775 h 1724747"/>
                <a:gd name="connsiteX49" fmla="*/ 1724748 w 1724747"/>
                <a:gd name="connsiteY49" fmla="*/ 333805 h 1724747"/>
                <a:gd name="connsiteX50" fmla="*/ 1390943 w 1724747"/>
                <a:gd name="connsiteY50" fmla="*/ 0 h 1724747"/>
                <a:gd name="connsiteX51" fmla="*/ 417301 w 1724747"/>
                <a:gd name="connsiteY51" fmla="*/ 0 h 1724747"/>
                <a:gd name="connsiteX52" fmla="*/ 278201 w 1724747"/>
                <a:gd name="connsiteY52" fmla="*/ 139101 h 1724747"/>
                <a:gd name="connsiteX53" fmla="*/ 278201 w 1724747"/>
                <a:gd name="connsiteY53" fmla="*/ 1114137 h 1724747"/>
                <a:gd name="connsiteX54" fmla="*/ 0 w 1724747"/>
                <a:gd name="connsiteY54" fmla="*/ 1418715 h 1724747"/>
                <a:gd name="connsiteX55" fmla="*/ 306033 w 1724747"/>
                <a:gd name="connsiteY55" fmla="*/ 1724748 h 1724747"/>
                <a:gd name="connsiteX56" fmla="*/ 1307507 w 1724747"/>
                <a:gd name="connsiteY56" fmla="*/ 1724748 h 1724747"/>
                <a:gd name="connsiteX57" fmla="*/ 1446607 w 1724747"/>
                <a:gd name="connsiteY57" fmla="*/ 1585647 h 1724747"/>
                <a:gd name="connsiteX58" fmla="*/ 1446607 w 1724747"/>
                <a:gd name="connsiteY58" fmla="*/ 662637 h 1724747"/>
                <a:gd name="connsiteX59" fmla="*/ 1724748 w 1724747"/>
                <a:gd name="connsiteY59" fmla="*/ 333805 h 172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24747" h="1724747">
                  <a:moveTo>
                    <a:pt x="1390943" y="612005"/>
                  </a:moveTo>
                  <a:cubicBezTo>
                    <a:pt x="1237533" y="612005"/>
                    <a:pt x="1112742" y="487215"/>
                    <a:pt x="1112742" y="333805"/>
                  </a:cubicBezTo>
                  <a:cubicBezTo>
                    <a:pt x="1112742" y="180394"/>
                    <a:pt x="1237533" y="55604"/>
                    <a:pt x="1390943" y="55604"/>
                  </a:cubicBezTo>
                  <a:cubicBezTo>
                    <a:pt x="1544354" y="55604"/>
                    <a:pt x="1669144" y="180394"/>
                    <a:pt x="1669144" y="333805"/>
                  </a:cubicBezTo>
                  <a:cubicBezTo>
                    <a:pt x="1669144" y="487215"/>
                    <a:pt x="1544293" y="612005"/>
                    <a:pt x="1390943" y="612005"/>
                  </a:cubicBezTo>
                  <a:close/>
                  <a:moveTo>
                    <a:pt x="1102252" y="166933"/>
                  </a:moveTo>
                  <a:cubicBezTo>
                    <a:pt x="1073692" y="216109"/>
                    <a:pt x="1057078" y="272986"/>
                    <a:pt x="1057078" y="333865"/>
                  </a:cubicBezTo>
                  <a:cubicBezTo>
                    <a:pt x="1057078" y="394744"/>
                    <a:pt x="1073692" y="451622"/>
                    <a:pt x="1102252" y="500798"/>
                  </a:cubicBezTo>
                  <a:lnTo>
                    <a:pt x="445073" y="500798"/>
                  </a:lnTo>
                  <a:lnTo>
                    <a:pt x="445073" y="166993"/>
                  </a:lnTo>
                  <a:lnTo>
                    <a:pt x="1102252" y="166993"/>
                  </a:lnTo>
                  <a:close/>
                  <a:moveTo>
                    <a:pt x="1390943" y="1585647"/>
                  </a:moveTo>
                  <a:cubicBezTo>
                    <a:pt x="1390943" y="1631670"/>
                    <a:pt x="1353470" y="1669083"/>
                    <a:pt x="1307507" y="1669083"/>
                  </a:cubicBezTo>
                  <a:lnTo>
                    <a:pt x="481394" y="1669083"/>
                  </a:lnTo>
                  <a:cubicBezTo>
                    <a:pt x="560222" y="1613662"/>
                    <a:pt x="612005" y="1522221"/>
                    <a:pt x="612005" y="1418715"/>
                  </a:cubicBezTo>
                  <a:cubicBezTo>
                    <a:pt x="612005" y="1368629"/>
                    <a:pt x="599635" y="1321393"/>
                    <a:pt x="578231" y="1279614"/>
                  </a:cubicBezTo>
                  <a:lnTo>
                    <a:pt x="584173" y="1279614"/>
                  </a:lnTo>
                  <a:cubicBezTo>
                    <a:pt x="630196" y="1279614"/>
                    <a:pt x="667609" y="1242141"/>
                    <a:pt x="667609" y="1196178"/>
                  </a:cubicBezTo>
                  <a:lnTo>
                    <a:pt x="667609" y="1084910"/>
                  </a:lnTo>
                  <a:cubicBezTo>
                    <a:pt x="667609" y="1038887"/>
                    <a:pt x="630136" y="1001474"/>
                    <a:pt x="584173" y="1001474"/>
                  </a:cubicBezTo>
                  <a:lnTo>
                    <a:pt x="472905" y="1001474"/>
                  </a:lnTo>
                  <a:cubicBezTo>
                    <a:pt x="426882" y="1001474"/>
                    <a:pt x="389469" y="1038948"/>
                    <a:pt x="389469" y="1084910"/>
                  </a:cubicBezTo>
                  <a:lnTo>
                    <a:pt x="389469" y="1124566"/>
                  </a:lnTo>
                  <a:cubicBezTo>
                    <a:pt x="371521" y="1119473"/>
                    <a:pt x="352966" y="1115835"/>
                    <a:pt x="333805" y="1114137"/>
                  </a:cubicBezTo>
                  <a:lnTo>
                    <a:pt x="333805" y="139101"/>
                  </a:lnTo>
                  <a:cubicBezTo>
                    <a:pt x="333805" y="93077"/>
                    <a:pt x="371278" y="55665"/>
                    <a:pt x="417240" y="55665"/>
                  </a:cubicBezTo>
                  <a:lnTo>
                    <a:pt x="1206729" y="55665"/>
                  </a:lnTo>
                  <a:cubicBezTo>
                    <a:pt x="1183081" y="71369"/>
                    <a:pt x="1161676" y="90227"/>
                    <a:pt x="1142758" y="111329"/>
                  </a:cubicBezTo>
                  <a:lnTo>
                    <a:pt x="445073" y="111329"/>
                  </a:lnTo>
                  <a:cubicBezTo>
                    <a:pt x="414391" y="111329"/>
                    <a:pt x="389408" y="136311"/>
                    <a:pt x="389408" y="166993"/>
                  </a:cubicBezTo>
                  <a:lnTo>
                    <a:pt x="389408" y="500798"/>
                  </a:lnTo>
                  <a:cubicBezTo>
                    <a:pt x="389408" y="531480"/>
                    <a:pt x="414391" y="556462"/>
                    <a:pt x="445073" y="556462"/>
                  </a:cubicBezTo>
                  <a:lnTo>
                    <a:pt x="1142758" y="556462"/>
                  </a:lnTo>
                  <a:cubicBezTo>
                    <a:pt x="1203879" y="624557"/>
                    <a:pt x="1292348" y="667730"/>
                    <a:pt x="1390882" y="667730"/>
                  </a:cubicBezTo>
                  <a:lnTo>
                    <a:pt x="1390882" y="1585647"/>
                  </a:lnTo>
                  <a:close/>
                  <a:moveTo>
                    <a:pt x="445073" y="1146517"/>
                  </a:moveTo>
                  <a:lnTo>
                    <a:pt x="445073" y="1084910"/>
                  </a:lnTo>
                  <a:cubicBezTo>
                    <a:pt x="445073" y="1069569"/>
                    <a:pt x="457564" y="1057078"/>
                    <a:pt x="472905" y="1057078"/>
                  </a:cubicBezTo>
                  <a:lnTo>
                    <a:pt x="584173" y="1057078"/>
                  </a:lnTo>
                  <a:cubicBezTo>
                    <a:pt x="599514" y="1057078"/>
                    <a:pt x="612005" y="1069569"/>
                    <a:pt x="612005" y="1084910"/>
                  </a:cubicBezTo>
                  <a:lnTo>
                    <a:pt x="612005" y="1196178"/>
                  </a:lnTo>
                  <a:cubicBezTo>
                    <a:pt x="612005" y="1211520"/>
                    <a:pt x="599514" y="1224011"/>
                    <a:pt x="584173" y="1224011"/>
                  </a:cubicBezTo>
                  <a:lnTo>
                    <a:pt x="541849" y="1224011"/>
                  </a:lnTo>
                  <a:cubicBezTo>
                    <a:pt x="515351" y="1191994"/>
                    <a:pt x="482364" y="1165678"/>
                    <a:pt x="445073" y="1146517"/>
                  </a:cubicBezTo>
                  <a:close/>
                  <a:moveTo>
                    <a:pt x="55665" y="1418775"/>
                  </a:moveTo>
                  <a:cubicBezTo>
                    <a:pt x="55665" y="1280706"/>
                    <a:pt x="167963" y="1168407"/>
                    <a:pt x="306033" y="1168407"/>
                  </a:cubicBezTo>
                  <a:cubicBezTo>
                    <a:pt x="444103" y="1168407"/>
                    <a:pt x="556402" y="1280706"/>
                    <a:pt x="556402" y="1418775"/>
                  </a:cubicBezTo>
                  <a:cubicBezTo>
                    <a:pt x="556402" y="1556845"/>
                    <a:pt x="444103" y="1669144"/>
                    <a:pt x="306033" y="1669144"/>
                  </a:cubicBezTo>
                  <a:cubicBezTo>
                    <a:pt x="167963" y="1669144"/>
                    <a:pt x="55665" y="1556784"/>
                    <a:pt x="55665" y="1418775"/>
                  </a:cubicBezTo>
                  <a:close/>
                  <a:moveTo>
                    <a:pt x="1724748" y="333805"/>
                  </a:moveTo>
                  <a:cubicBezTo>
                    <a:pt x="1724748" y="149712"/>
                    <a:pt x="1574975" y="0"/>
                    <a:pt x="1390943" y="0"/>
                  </a:cubicBezTo>
                  <a:lnTo>
                    <a:pt x="417301" y="0"/>
                  </a:lnTo>
                  <a:cubicBezTo>
                    <a:pt x="340596" y="0"/>
                    <a:pt x="278201" y="62395"/>
                    <a:pt x="278201" y="139101"/>
                  </a:cubicBezTo>
                  <a:lnTo>
                    <a:pt x="278201" y="1114137"/>
                  </a:lnTo>
                  <a:cubicBezTo>
                    <a:pt x="122486" y="1128266"/>
                    <a:pt x="0" y="1259362"/>
                    <a:pt x="0" y="1418715"/>
                  </a:cubicBezTo>
                  <a:cubicBezTo>
                    <a:pt x="0" y="1587406"/>
                    <a:pt x="137281" y="1724748"/>
                    <a:pt x="306033" y="1724748"/>
                  </a:cubicBezTo>
                  <a:lnTo>
                    <a:pt x="1307507" y="1724748"/>
                  </a:lnTo>
                  <a:cubicBezTo>
                    <a:pt x="1384213" y="1724748"/>
                    <a:pt x="1446607" y="1662353"/>
                    <a:pt x="1446607" y="1585647"/>
                  </a:cubicBezTo>
                  <a:lnTo>
                    <a:pt x="1446607" y="662637"/>
                  </a:lnTo>
                  <a:cubicBezTo>
                    <a:pt x="1604202" y="636017"/>
                    <a:pt x="1724748" y="498918"/>
                    <a:pt x="1724748" y="333805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7CA9FE-0E7D-4F05-894D-1280AB049CB1}"/>
              </a:ext>
            </a:extLst>
          </p:cNvPr>
          <p:cNvSpPr txBox="1"/>
          <p:nvPr/>
        </p:nvSpPr>
        <p:spPr>
          <a:xfrm>
            <a:off x="239486" y="6239047"/>
            <a:ext cx="157233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Kovski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2022)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Klevens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2017)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DC4033-C14D-86E3-C661-04434FE583A1}"/>
              </a:ext>
            </a:extLst>
          </p:cNvPr>
          <p:cNvSpPr txBox="1"/>
          <p:nvPr/>
        </p:nvSpPr>
        <p:spPr>
          <a:xfrm>
            <a:off x="7708901" y="6454490"/>
            <a:ext cx="33178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* Approaches statistical significance </a:t>
            </a:r>
          </a:p>
        </p:txBody>
      </p:sp>
    </p:spTree>
    <p:extLst>
      <p:ext uri="{BB962C8B-B14F-4D97-AF65-F5344CB8AC3E}">
        <p14:creationId xmlns:p14="http://schemas.microsoft.com/office/powerpoint/2010/main" val="2270959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DA6CC-5BEB-ACED-9ECA-F3A721052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78" y="172348"/>
            <a:ext cx="11329392" cy="1230313"/>
          </a:xfrm>
        </p:spPr>
        <p:txBody>
          <a:bodyPr>
            <a:normAutofit/>
          </a:bodyPr>
          <a:lstStyle/>
          <a:p>
            <a:r>
              <a:rPr lang="en-US" sz="4000" i="1">
                <a:solidFill>
                  <a:srgbClr val="800000"/>
                </a:solidFill>
                <a:ea typeface="+mj-lt"/>
                <a:cs typeface="+mj-lt"/>
              </a:rPr>
              <a:t>State Policy Option:</a:t>
            </a:r>
            <a:r>
              <a:rPr lang="en-US" sz="4000"/>
              <a:t> </a:t>
            </a:r>
            <a:br>
              <a:rPr lang="en-US" sz="4000"/>
            </a:br>
            <a:r>
              <a:rPr lang="en-US" sz="4000"/>
              <a:t>Establish a State Earned Income Tax Credit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E6C70D-4ED7-2BD2-A1CC-449616ED12E7}"/>
              </a:ext>
            </a:extLst>
          </p:cNvPr>
          <p:cNvSpPr txBox="1"/>
          <p:nvPr/>
        </p:nvSpPr>
        <p:spPr>
          <a:xfrm>
            <a:off x="9330058" y="6353120"/>
            <a:ext cx="137450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  <a:hlinkClick r:id="rId3"/>
              </a:rPr>
              <a:t>NCSL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2022)</a:t>
            </a:r>
          </a:p>
        </p:txBody>
      </p:sp>
      <p:pic>
        <p:nvPicPr>
          <p:cNvPr id="7" name="Picture 8" descr="Chart, bubble chart&#10;&#10;Description automatically generated">
            <a:extLst>
              <a:ext uri="{FF2B5EF4-FFF2-40B4-BE49-F238E27FC236}">
                <a16:creationId xmlns:a16="http://schemas.microsoft.com/office/drawing/2014/main" id="{F6E74915-E725-BBA8-2E3E-8FC578260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6945" y="1547804"/>
            <a:ext cx="5687871" cy="52421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F7AE8F-E3B8-3BDA-1A93-36FF4F13A086}"/>
              </a:ext>
            </a:extLst>
          </p:cNvPr>
          <p:cNvSpPr txBox="1"/>
          <p:nvPr/>
        </p:nvSpPr>
        <p:spPr>
          <a:xfrm>
            <a:off x="7150303" y="2596245"/>
            <a:ext cx="3892466" cy="1323439"/>
          </a:xfrm>
          <a:prstGeom prst="rect">
            <a:avLst/>
          </a:prstGeom>
          <a:solidFill>
            <a:schemeClr val="accent3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91440" tIns="182880" rIns="9144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26 states, D.C., Guam &amp; Puerto Rico have a refundable EITC 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lt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(as of August 2022)</a:t>
            </a:r>
          </a:p>
        </p:txBody>
      </p:sp>
    </p:spTree>
    <p:extLst>
      <p:ext uri="{BB962C8B-B14F-4D97-AF65-F5344CB8AC3E}">
        <p14:creationId xmlns:p14="http://schemas.microsoft.com/office/powerpoint/2010/main" val="2072782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7DD4147-0EA5-C071-E847-7A507A5DF7A6}"/>
              </a:ext>
            </a:extLst>
          </p:cNvPr>
          <p:cNvSpPr/>
          <p:nvPr/>
        </p:nvSpPr>
        <p:spPr>
          <a:xfrm>
            <a:off x="1923885" y="2456099"/>
            <a:ext cx="1653370" cy="2232227"/>
          </a:xfrm>
          <a:custGeom>
            <a:avLst/>
            <a:gdLst>
              <a:gd name="connsiteX0" fmla="*/ 1257196 w 1653370"/>
              <a:gd name="connsiteY0" fmla="*/ 2232228 h 2232227"/>
              <a:gd name="connsiteX1" fmla="*/ 186616 w 1653370"/>
              <a:gd name="connsiteY1" fmla="*/ 2232228 h 2232227"/>
              <a:gd name="connsiteX2" fmla="*/ 0 w 1653370"/>
              <a:gd name="connsiteY2" fmla="*/ 2045652 h 2232227"/>
              <a:gd name="connsiteX3" fmla="*/ 0 w 1653370"/>
              <a:gd name="connsiteY3" fmla="*/ 186576 h 2232227"/>
              <a:gd name="connsiteX4" fmla="*/ 186616 w 1653370"/>
              <a:gd name="connsiteY4" fmla="*/ 0 h 2232227"/>
              <a:gd name="connsiteX5" fmla="*/ 1257196 w 1653370"/>
              <a:gd name="connsiteY5" fmla="*/ 0 h 2232227"/>
              <a:gd name="connsiteX6" fmla="*/ 1443772 w 1653370"/>
              <a:gd name="connsiteY6" fmla="*/ 186576 h 2232227"/>
              <a:gd name="connsiteX7" fmla="*/ 1443772 w 1653370"/>
              <a:gd name="connsiteY7" fmla="*/ 459047 h 2232227"/>
              <a:gd name="connsiteX8" fmla="*/ 1640937 w 1653370"/>
              <a:gd name="connsiteY8" fmla="*/ 625584 h 2232227"/>
              <a:gd name="connsiteX9" fmla="*/ 1645001 w 1653370"/>
              <a:gd name="connsiteY9" fmla="*/ 675240 h 2232227"/>
              <a:gd name="connsiteX10" fmla="*/ 1640937 w 1653370"/>
              <a:gd name="connsiteY10" fmla="*/ 679305 h 2232227"/>
              <a:gd name="connsiteX11" fmla="*/ 1443609 w 1653370"/>
              <a:gd name="connsiteY11" fmla="*/ 848245 h 2232227"/>
              <a:gd name="connsiteX12" fmla="*/ 1443609 w 1653370"/>
              <a:gd name="connsiteY12" fmla="*/ 2045652 h 2232227"/>
              <a:gd name="connsiteX13" fmla="*/ 1257196 w 1653370"/>
              <a:gd name="connsiteY13" fmla="*/ 2232228 h 223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53370" h="2232227">
                <a:moveTo>
                  <a:pt x="1257196" y="2232228"/>
                </a:moveTo>
                <a:lnTo>
                  <a:pt x="186616" y="2232228"/>
                </a:lnTo>
                <a:cubicBezTo>
                  <a:pt x="83566" y="2232228"/>
                  <a:pt x="24" y="2148703"/>
                  <a:pt x="0" y="2045652"/>
                </a:cubicBezTo>
                <a:lnTo>
                  <a:pt x="0" y="186576"/>
                </a:lnTo>
                <a:cubicBezTo>
                  <a:pt x="24" y="83525"/>
                  <a:pt x="83566" y="0"/>
                  <a:pt x="186616" y="0"/>
                </a:cubicBezTo>
                <a:lnTo>
                  <a:pt x="1257196" y="0"/>
                </a:lnTo>
                <a:cubicBezTo>
                  <a:pt x="1360238" y="0"/>
                  <a:pt x="1443772" y="83533"/>
                  <a:pt x="1443772" y="186576"/>
                </a:cubicBezTo>
                <a:lnTo>
                  <a:pt x="1443772" y="459047"/>
                </a:lnTo>
                <a:lnTo>
                  <a:pt x="1640937" y="625584"/>
                </a:lnTo>
                <a:cubicBezTo>
                  <a:pt x="1655770" y="638173"/>
                  <a:pt x="1657591" y="660407"/>
                  <a:pt x="1645001" y="675240"/>
                </a:cubicBezTo>
                <a:cubicBezTo>
                  <a:pt x="1643759" y="676702"/>
                  <a:pt x="1642399" y="678062"/>
                  <a:pt x="1640937" y="679305"/>
                </a:cubicBezTo>
                <a:lnTo>
                  <a:pt x="1443609" y="848245"/>
                </a:lnTo>
                <a:lnTo>
                  <a:pt x="1443609" y="2045652"/>
                </a:lnTo>
                <a:cubicBezTo>
                  <a:pt x="1443609" y="2148633"/>
                  <a:pt x="1360177" y="2232138"/>
                  <a:pt x="1257196" y="2232228"/>
                </a:cubicBezTo>
                <a:close/>
              </a:path>
            </a:pathLst>
          </a:custGeom>
          <a:solidFill>
            <a:srgbClr val="1B1C1C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4428B25-8EA9-9A18-D2D8-63703D1F9899}"/>
              </a:ext>
            </a:extLst>
          </p:cNvPr>
          <p:cNvSpPr/>
          <p:nvPr/>
        </p:nvSpPr>
        <p:spPr>
          <a:xfrm>
            <a:off x="9545173" y="1648517"/>
            <a:ext cx="2580838" cy="3828358"/>
          </a:xfrm>
          <a:prstGeom prst="roundRect">
            <a:avLst/>
          </a:prstGeom>
          <a:solidFill>
            <a:srgbClr val="8B0021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B41B040-9638-420E-28AB-E59C0C5F68A4}"/>
              </a:ext>
            </a:extLst>
          </p:cNvPr>
          <p:cNvSpPr/>
          <p:nvPr/>
        </p:nvSpPr>
        <p:spPr>
          <a:xfrm>
            <a:off x="10462263" y="1730827"/>
            <a:ext cx="631601" cy="583057"/>
          </a:xfrm>
          <a:custGeom>
            <a:avLst/>
            <a:gdLst>
              <a:gd name="connsiteX0" fmla="*/ 846900 w 846900"/>
              <a:gd name="connsiteY0" fmla="*/ 423450 h 846900"/>
              <a:gd name="connsiteX1" fmla="*/ 423450 w 846900"/>
              <a:gd name="connsiteY1" fmla="*/ 846901 h 846900"/>
              <a:gd name="connsiteX2" fmla="*/ 0 w 846900"/>
              <a:gd name="connsiteY2" fmla="*/ 423450 h 846900"/>
              <a:gd name="connsiteX3" fmla="*/ 423450 w 846900"/>
              <a:gd name="connsiteY3" fmla="*/ 0 h 846900"/>
              <a:gd name="connsiteX4" fmla="*/ 846900 w 846900"/>
              <a:gd name="connsiteY4" fmla="*/ 423450 h 84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900" h="846900">
                <a:moveTo>
                  <a:pt x="846900" y="423450"/>
                </a:moveTo>
                <a:cubicBezTo>
                  <a:pt x="846900" y="657316"/>
                  <a:pt x="657315" y="846901"/>
                  <a:pt x="423450" y="846901"/>
                </a:cubicBezTo>
                <a:cubicBezTo>
                  <a:pt x="189585" y="846901"/>
                  <a:pt x="0" y="657316"/>
                  <a:pt x="0" y="423450"/>
                </a:cubicBezTo>
                <a:cubicBezTo>
                  <a:pt x="0" y="189585"/>
                  <a:pt x="189586" y="0"/>
                  <a:pt x="423450" y="0"/>
                </a:cubicBezTo>
                <a:cubicBezTo>
                  <a:pt x="657316" y="0"/>
                  <a:pt x="846900" y="189585"/>
                  <a:pt x="846900" y="423450"/>
                </a:cubicBezTo>
                <a:close/>
              </a:path>
            </a:pathLst>
          </a:custGeom>
          <a:solidFill>
            <a:srgbClr val="FFFFFF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E264199D-0FE0-914F-FA28-1A7E507C322F}"/>
              </a:ext>
            </a:extLst>
          </p:cNvPr>
          <p:cNvSpPr/>
          <p:nvPr/>
        </p:nvSpPr>
        <p:spPr>
          <a:xfrm>
            <a:off x="1925270" y="2455203"/>
            <a:ext cx="1653310" cy="2232390"/>
          </a:xfrm>
          <a:custGeom>
            <a:avLst/>
            <a:gdLst>
              <a:gd name="connsiteX0" fmla="*/ 1257196 w 1653310"/>
              <a:gd name="connsiteY0" fmla="*/ 2232391 h 2232390"/>
              <a:gd name="connsiteX1" fmla="*/ 186616 w 1653310"/>
              <a:gd name="connsiteY1" fmla="*/ 2232391 h 2232390"/>
              <a:gd name="connsiteX2" fmla="*/ 0 w 1653310"/>
              <a:gd name="connsiteY2" fmla="*/ 2045856 h 2232390"/>
              <a:gd name="connsiteX3" fmla="*/ 0 w 1653310"/>
              <a:gd name="connsiteY3" fmla="*/ 2045774 h 2232390"/>
              <a:gd name="connsiteX4" fmla="*/ 0 w 1653310"/>
              <a:gd name="connsiteY4" fmla="*/ 186616 h 2232390"/>
              <a:gd name="connsiteX5" fmla="*/ 186535 w 1653310"/>
              <a:gd name="connsiteY5" fmla="*/ 0 h 2232390"/>
              <a:gd name="connsiteX6" fmla="*/ 186616 w 1653310"/>
              <a:gd name="connsiteY6" fmla="*/ 0 h 2232390"/>
              <a:gd name="connsiteX7" fmla="*/ 1257196 w 1653310"/>
              <a:gd name="connsiteY7" fmla="*/ 0 h 2232390"/>
              <a:gd name="connsiteX8" fmla="*/ 1443772 w 1653310"/>
              <a:gd name="connsiteY8" fmla="*/ 186576 h 2232390"/>
              <a:gd name="connsiteX9" fmla="*/ 1443772 w 1653310"/>
              <a:gd name="connsiteY9" fmla="*/ 186616 h 2232390"/>
              <a:gd name="connsiteX10" fmla="*/ 1443772 w 1653310"/>
              <a:gd name="connsiteY10" fmla="*/ 459047 h 2232390"/>
              <a:gd name="connsiteX11" fmla="*/ 1640896 w 1653310"/>
              <a:gd name="connsiteY11" fmla="*/ 625584 h 2232390"/>
              <a:gd name="connsiteX12" fmla="*/ 1644879 w 1653310"/>
              <a:gd name="connsiteY12" fmla="*/ 675362 h 2232390"/>
              <a:gd name="connsiteX13" fmla="*/ 1640896 w 1653310"/>
              <a:gd name="connsiteY13" fmla="*/ 679345 h 2232390"/>
              <a:gd name="connsiteX14" fmla="*/ 1443772 w 1653310"/>
              <a:gd name="connsiteY14" fmla="*/ 848367 h 2232390"/>
              <a:gd name="connsiteX15" fmla="*/ 1443772 w 1653310"/>
              <a:gd name="connsiteY15" fmla="*/ 2045774 h 2232390"/>
              <a:gd name="connsiteX16" fmla="*/ 1257237 w 1653310"/>
              <a:gd name="connsiteY16" fmla="*/ 2232391 h 2232390"/>
              <a:gd name="connsiteX17" fmla="*/ 1257196 w 1653310"/>
              <a:gd name="connsiteY17" fmla="*/ 2232391 h 223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53310" h="2232390">
                <a:moveTo>
                  <a:pt x="1257196" y="2232391"/>
                </a:moveTo>
                <a:lnTo>
                  <a:pt x="186616" y="2232391"/>
                </a:lnTo>
                <a:cubicBezTo>
                  <a:pt x="83574" y="2232415"/>
                  <a:pt x="24" y="2148898"/>
                  <a:pt x="0" y="2045856"/>
                </a:cubicBezTo>
                <a:cubicBezTo>
                  <a:pt x="0" y="2045827"/>
                  <a:pt x="0" y="2045803"/>
                  <a:pt x="0" y="2045774"/>
                </a:cubicBezTo>
                <a:lnTo>
                  <a:pt x="0" y="186616"/>
                </a:lnTo>
                <a:cubicBezTo>
                  <a:pt x="-24" y="83574"/>
                  <a:pt x="83493" y="24"/>
                  <a:pt x="186535" y="0"/>
                </a:cubicBezTo>
                <a:cubicBezTo>
                  <a:pt x="186563" y="0"/>
                  <a:pt x="186588" y="0"/>
                  <a:pt x="186616" y="0"/>
                </a:cubicBezTo>
                <a:lnTo>
                  <a:pt x="1257196" y="0"/>
                </a:lnTo>
                <a:cubicBezTo>
                  <a:pt x="1360238" y="0"/>
                  <a:pt x="1443772" y="83533"/>
                  <a:pt x="1443772" y="186576"/>
                </a:cubicBezTo>
                <a:cubicBezTo>
                  <a:pt x="1443772" y="186588"/>
                  <a:pt x="1443772" y="186604"/>
                  <a:pt x="1443772" y="186616"/>
                </a:cubicBezTo>
                <a:lnTo>
                  <a:pt x="1443772" y="459047"/>
                </a:lnTo>
                <a:lnTo>
                  <a:pt x="1640896" y="625584"/>
                </a:lnTo>
                <a:cubicBezTo>
                  <a:pt x="1655741" y="638230"/>
                  <a:pt x="1657525" y="660517"/>
                  <a:pt x="1644879" y="675362"/>
                </a:cubicBezTo>
                <a:cubicBezTo>
                  <a:pt x="1643657" y="676796"/>
                  <a:pt x="1642326" y="678128"/>
                  <a:pt x="1640896" y="679345"/>
                </a:cubicBezTo>
                <a:lnTo>
                  <a:pt x="1443772" y="848367"/>
                </a:lnTo>
                <a:lnTo>
                  <a:pt x="1443772" y="2045774"/>
                </a:lnTo>
                <a:cubicBezTo>
                  <a:pt x="1443796" y="2148817"/>
                  <a:pt x="1360279" y="2232366"/>
                  <a:pt x="1257237" y="2232391"/>
                </a:cubicBezTo>
                <a:cubicBezTo>
                  <a:pt x="1257225" y="2232391"/>
                  <a:pt x="1257208" y="2232391"/>
                  <a:pt x="1257196" y="2232391"/>
                </a:cubicBezTo>
                <a:close/>
              </a:path>
            </a:pathLst>
          </a:custGeom>
          <a:solidFill>
            <a:srgbClr val="213368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0EFA6A5-276D-87AD-1F93-580E5C74FF95}"/>
              </a:ext>
            </a:extLst>
          </p:cNvPr>
          <p:cNvSpPr/>
          <p:nvPr/>
        </p:nvSpPr>
        <p:spPr>
          <a:xfrm>
            <a:off x="2332144" y="2605367"/>
            <a:ext cx="626398" cy="626398"/>
          </a:xfrm>
          <a:custGeom>
            <a:avLst/>
            <a:gdLst>
              <a:gd name="connsiteX0" fmla="*/ 626399 w 626398"/>
              <a:gd name="connsiteY0" fmla="*/ 313199 h 626398"/>
              <a:gd name="connsiteX1" fmla="*/ 313199 w 626398"/>
              <a:gd name="connsiteY1" fmla="*/ 626399 h 626398"/>
              <a:gd name="connsiteX2" fmla="*/ 0 w 626398"/>
              <a:gd name="connsiteY2" fmla="*/ 313199 h 626398"/>
              <a:gd name="connsiteX3" fmla="*/ 313199 w 626398"/>
              <a:gd name="connsiteY3" fmla="*/ 0 h 626398"/>
              <a:gd name="connsiteX4" fmla="*/ 626399 w 626398"/>
              <a:gd name="connsiteY4" fmla="*/ 313199 h 62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398" h="626398">
                <a:moveTo>
                  <a:pt x="626399" y="313199"/>
                </a:moveTo>
                <a:cubicBezTo>
                  <a:pt x="626399" y="486175"/>
                  <a:pt x="486175" y="626399"/>
                  <a:pt x="313199" y="626399"/>
                </a:cubicBezTo>
                <a:cubicBezTo>
                  <a:pt x="140224" y="626399"/>
                  <a:pt x="0" y="486175"/>
                  <a:pt x="0" y="313199"/>
                </a:cubicBezTo>
                <a:cubicBezTo>
                  <a:pt x="0" y="140224"/>
                  <a:pt x="140224" y="0"/>
                  <a:pt x="313199" y="0"/>
                </a:cubicBezTo>
                <a:cubicBezTo>
                  <a:pt x="486175" y="0"/>
                  <a:pt x="626399" y="140224"/>
                  <a:pt x="626399" y="313199"/>
                </a:cubicBezTo>
                <a:close/>
              </a:path>
            </a:pathLst>
          </a:custGeom>
          <a:solidFill>
            <a:srgbClr val="FFFFFF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696BBD6-4408-6F5D-F1DF-99610AD341CC}"/>
              </a:ext>
            </a:extLst>
          </p:cNvPr>
          <p:cNvSpPr/>
          <p:nvPr/>
        </p:nvSpPr>
        <p:spPr>
          <a:xfrm>
            <a:off x="7989974" y="3062419"/>
            <a:ext cx="626398" cy="626398"/>
          </a:xfrm>
          <a:custGeom>
            <a:avLst/>
            <a:gdLst>
              <a:gd name="connsiteX0" fmla="*/ 626399 w 626398"/>
              <a:gd name="connsiteY0" fmla="*/ 313199 h 626398"/>
              <a:gd name="connsiteX1" fmla="*/ 313199 w 626398"/>
              <a:gd name="connsiteY1" fmla="*/ 626399 h 626398"/>
              <a:gd name="connsiteX2" fmla="*/ 0 w 626398"/>
              <a:gd name="connsiteY2" fmla="*/ 313199 h 626398"/>
              <a:gd name="connsiteX3" fmla="*/ 313199 w 626398"/>
              <a:gd name="connsiteY3" fmla="*/ 0 h 626398"/>
              <a:gd name="connsiteX4" fmla="*/ 626399 w 626398"/>
              <a:gd name="connsiteY4" fmla="*/ 313199 h 62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398" h="626398">
                <a:moveTo>
                  <a:pt x="626399" y="313199"/>
                </a:moveTo>
                <a:cubicBezTo>
                  <a:pt x="626399" y="486175"/>
                  <a:pt x="486174" y="626399"/>
                  <a:pt x="313199" y="626399"/>
                </a:cubicBezTo>
                <a:cubicBezTo>
                  <a:pt x="140224" y="626399"/>
                  <a:pt x="0" y="486175"/>
                  <a:pt x="0" y="313199"/>
                </a:cubicBezTo>
                <a:cubicBezTo>
                  <a:pt x="0" y="140224"/>
                  <a:pt x="140224" y="0"/>
                  <a:pt x="313199" y="0"/>
                </a:cubicBezTo>
                <a:cubicBezTo>
                  <a:pt x="486174" y="0"/>
                  <a:pt x="626399" y="140224"/>
                  <a:pt x="626399" y="313199"/>
                </a:cubicBezTo>
                <a:close/>
              </a:path>
            </a:pathLst>
          </a:custGeom>
          <a:solidFill>
            <a:srgbClr val="FFFFFF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E7A94D-0254-BF42-F898-BEBF28D6700E}"/>
              </a:ext>
            </a:extLst>
          </p:cNvPr>
          <p:cNvSpPr/>
          <p:nvPr/>
        </p:nvSpPr>
        <p:spPr>
          <a:xfrm>
            <a:off x="7405884" y="2219093"/>
            <a:ext cx="1523116" cy="3067282"/>
          </a:xfrm>
          <a:prstGeom prst="roundRect">
            <a:avLst/>
          </a:prstGeom>
          <a:solidFill>
            <a:srgbClr val="1C9AD6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EA93B72-AD55-6EEF-731D-5322342E1364}"/>
              </a:ext>
            </a:extLst>
          </p:cNvPr>
          <p:cNvSpPr/>
          <p:nvPr/>
        </p:nvSpPr>
        <p:spPr>
          <a:xfrm>
            <a:off x="7810628" y="2420703"/>
            <a:ext cx="626398" cy="626398"/>
          </a:xfrm>
          <a:custGeom>
            <a:avLst/>
            <a:gdLst>
              <a:gd name="connsiteX0" fmla="*/ 626399 w 626398"/>
              <a:gd name="connsiteY0" fmla="*/ 313199 h 626398"/>
              <a:gd name="connsiteX1" fmla="*/ 313199 w 626398"/>
              <a:gd name="connsiteY1" fmla="*/ 626399 h 626398"/>
              <a:gd name="connsiteX2" fmla="*/ 0 w 626398"/>
              <a:gd name="connsiteY2" fmla="*/ 313199 h 626398"/>
              <a:gd name="connsiteX3" fmla="*/ 313199 w 626398"/>
              <a:gd name="connsiteY3" fmla="*/ 0 h 626398"/>
              <a:gd name="connsiteX4" fmla="*/ 626399 w 626398"/>
              <a:gd name="connsiteY4" fmla="*/ 313199 h 62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398" h="626398">
                <a:moveTo>
                  <a:pt x="626399" y="313199"/>
                </a:moveTo>
                <a:cubicBezTo>
                  <a:pt x="626399" y="486175"/>
                  <a:pt x="486174" y="626399"/>
                  <a:pt x="313199" y="626399"/>
                </a:cubicBezTo>
                <a:cubicBezTo>
                  <a:pt x="140224" y="626399"/>
                  <a:pt x="0" y="486175"/>
                  <a:pt x="0" y="313199"/>
                </a:cubicBezTo>
                <a:cubicBezTo>
                  <a:pt x="0" y="140224"/>
                  <a:pt x="140224" y="0"/>
                  <a:pt x="313199" y="0"/>
                </a:cubicBezTo>
                <a:cubicBezTo>
                  <a:pt x="486174" y="0"/>
                  <a:pt x="626399" y="140224"/>
                  <a:pt x="626399" y="313199"/>
                </a:cubicBezTo>
                <a:close/>
              </a:path>
            </a:pathLst>
          </a:custGeom>
          <a:solidFill>
            <a:srgbClr val="FFFFFF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50FB20B-9967-51E4-9221-E8FD0E2AC4AB}"/>
              </a:ext>
            </a:extLst>
          </p:cNvPr>
          <p:cNvSpPr/>
          <p:nvPr/>
        </p:nvSpPr>
        <p:spPr>
          <a:xfrm>
            <a:off x="221815" y="2456425"/>
            <a:ext cx="1653332" cy="2232512"/>
          </a:xfrm>
          <a:custGeom>
            <a:avLst/>
            <a:gdLst>
              <a:gd name="connsiteX0" fmla="*/ 1257156 w 1653332"/>
              <a:gd name="connsiteY0" fmla="*/ 2232513 h 2232512"/>
              <a:gd name="connsiteX1" fmla="*/ 186576 w 1653332"/>
              <a:gd name="connsiteY1" fmla="*/ 2232513 h 2232512"/>
              <a:gd name="connsiteX2" fmla="*/ 0 w 1653332"/>
              <a:gd name="connsiteY2" fmla="*/ 2045937 h 2232512"/>
              <a:gd name="connsiteX3" fmla="*/ 0 w 1653332"/>
              <a:gd name="connsiteY3" fmla="*/ 2045897 h 2232512"/>
              <a:gd name="connsiteX4" fmla="*/ 0 w 1653332"/>
              <a:gd name="connsiteY4" fmla="*/ 186698 h 2232512"/>
              <a:gd name="connsiteX5" fmla="*/ 186453 w 1653332"/>
              <a:gd name="connsiteY5" fmla="*/ 0 h 2232512"/>
              <a:gd name="connsiteX6" fmla="*/ 186576 w 1653332"/>
              <a:gd name="connsiteY6" fmla="*/ 0 h 2232512"/>
              <a:gd name="connsiteX7" fmla="*/ 1257156 w 1653332"/>
              <a:gd name="connsiteY7" fmla="*/ 0 h 2232512"/>
              <a:gd name="connsiteX8" fmla="*/ 1443772 w 1653332"/>
              <a:gd name="connsiteY8" fmla="*/ 186576 h 2232512"/>
              <a:gd name="connsiteX9" fmla="*/ 1443772 w 1653332"/>
              <a:gd name="connsiteY9" fmla="*/ 1469105 h 2232512"/>
              <a:gd name="connsiteX10" fmla="*/ 1640896 w 1653332"/>
              <a:gd name="connsiteY10" fmla="*/ 1635642 h 2232512"/>
              <a:gd name="connsiteX11" fmla="*/ 1644940 w 1653332"/>
              <a:gd name="connsiteY11" fmla="*/ 1685359 h 2232512"/>
              <a:gd name="connsiteX12" fmla="*/ 1640896 w 1653332"/>
              <a:gd name="connsiteY12" fmla="*/ 1689403 h 2232512"/>
              <a:gd name="connsiteX13" fmla="*/ 1443772 w 1653332"/>
              <a:gd name="connsiteY13" fmla="*/ 1858425 h 2232512"/>
              <a:gd name="connsiteX14" fmla="*/ 1443772 w 1653332"/>
              <a:gd name="connsiteY14" fmla="*/ 2045774 h 2232512"/>
              <a:gd name="connsiteX15" fmla="*/ 1257278 w 1653332"/>
              <a:gd name="connsiteY15" fmla="*/ 2232513 h 2232512"/>
              <a:gd name="connsiteX16" fmla="*/ 1257156 w 1653332"/>
              <a:gd name="connsiteY16" fmla="*/ 2232513 h 223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3332" h="2232512">
                <a:moveTo>
                  <a:pt x="1257156" y="2232513"/>
                </a:moveTo>
                <a:lnTo>
                  <a:pt x="186576" y="2232513"/>
                </a:lnTo>
                <a:cubicBezTo>
                  <a:pt x="83533" y="2232513"/>
                  <a:pt x="0" y="2148980"/>
                  <a:pt x="0" y="2045937"/>
                </a:cubicBezTo>
                <a:cubicBezTo>
                  <a:pt x="0" y="2045925"/>
                  <a:pt x="0" y="2045909"/>
                  <a:pt x="0" y="2045897"/>
                </a:cubicBezTo>
                <a:lnTo>
                  <a:pt x="0" y="186698"/>
                </a:lnTo>
                <a:cubicBezTo>
                  <a:pt x="-67" y="83656"/>
                  <a:pt x="83410" y="69"/>
                  <a:pt x="186453" y="0"/>
                </a:cubicBezTo>
                <a:cubicBezTo>
                  <a:pt x="186494" y="0"/>
                  <a:pt x="186535" y="0"/>
                  <a:pt x="186576" y="0"/>
                </a:cubicBezTo>
                <a:lnTo>
                  <a:pt x="1257156" y="0"/>
                </a:lnTo>
                <a:cubicBezTo>
                  <a:pt x="1360206" y="0"/>
                  <a:pt x="1443747" y="83525"/>
                  <a:pt x="1443772" y="186576"/>
                </a:cubicBezTo>
                <a:lnTo>
                  <a:pt x="1443772" y="1469105"/>
                </a:lnTo>
                <a:lnTo>
                  <a:pt x="1640896" y="1635642"/>
                </a:lnTo>
                <a:cubicBezTo>
                  <a:pt x="1655741" y="1648251"/>
                  <a:pt x="1657554" y="1670513"/>
                  <a:pt x="1644940" y="1685359"/>
                </a:cubicBezTo>
                <a:cubicBezTo>
                  <a:pt x="1643706" y="1686813"/>
                  <a:pt x="1642350" y="1688165"/>
                  <a:pt x="1640896" y="1689403"/>
                </a:cubicBezTo>
                <a:lnTo>
                  <a:pt x="1443772" y="1858425"/>
                </a:lnTo>
                <a:lnTo>
                  <a:pt x="1443772" y="2045774"/>
                </a:lnTo>
                <a:cubicBezTo>
                  <a:pt x="1443841" y="2148841"/>
                  <a:pt x="1360344" y="2232444"/>
                  <a:pt x="1257278" y="2232513"/>
                </a:cubicBezTo>
                <a:cubicBezTo>
                  <a:pt x="1257237" y="2232513"/>
                  <a:pt x="1257196" y="2232513"/>
                  <a:pt x="1257156" y="2232513"/>
                </a:cubicBezTo>
                <a:close/>
              </a:path>
            </a:pathLst>
          </a:custGeom>
          <a:solidFill>
            <a:srgbClr val="1B1C1C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BA6988CC-A949-D9FD-D59E-F3F9B80270EB}"/>
              </a:ext>
            </a:extLst>
          </p:cNvPr>
          <p:cNvSpPr/>
          <p:nvPr/>
        </p:nvSpPr>
        <p:spPr>
          <a:xfrm>
            <a:off x="223200" y="2455651"/>
            <a:ext cx="1653332" cy="2232390"/>
          </a:xfrm>
          <a:custGeom>
            <a:avLst/>
            <a:gdLst>
              <a:gd name="connsiteX0" fmla="*/ 1257155 w 1653332"/>
              <a:gd name="connsiteY0" fmla="*/ 2232391 h 2232390"/>
              <a:gd name="connsiteX1" fmla="*/ 186576 w 1653332"/>
              <a:gd name="connsiteY1" fmla="*/ 2232391 h 2232390"/>
              <a:gd name="connsiteX2" fmla="*/ 0 w 1653332"/>
              <a:gd name="connsiteY2" fmla="*/ 2045815 h 2232390"/>
              <a:gd name="connsiteX3" fmla="*/ 0 w 1653332"/>
              <a:gd name="connsiteY3" fmla="*/ 186616 h 2232390"/>
              <a:gd name="connsiteX4" fmla="*/ 186576 w 1653332"/>
              <a:gd name="connsiteY4" fmla="*/ 0 h 2232390"/>
              <a:gd name="connsiteX5" fmla="*/ 1257155 w 1653332"/>
              <a:gd name="connsiteY5" fmla="*/ 0 h 2232390"/>
              <a:gd name="connsiteX6" fmla="*/ 1443731 w 1653332"/>
              <a:gd name="connsiteY6" fmla="*/ 186616 h 2232390"/>
              <a:gd name="connsiteX7" fmla="*/ 1443731 w 1653332"/>
              <a:gd name="connsiteY7" fmla="*/ 1469145 h 2232390"/>
              <a:gd name="connsiteX8" fmla="*/ 1640896 w 1653332"/>
              <a:gd name="connsiteY8" fmla="*/ 1635683 h 2232390"/>
              <a:gd name="connsiteX9" fmla="*/ 1644940 w 1653332"/>
              <a:gd name="connsiteY9" fmla="*/ 1685400 h 2232390"/>
              <a:gd name="connsiteX10" fmla="*/ 1640896 w 1653332"/>
              <a:gd name="connsiteY10" fmla="*/ 1689444 h 2232390"/>
              <a:gd name="connsiteX11" fmla="*/ 1443568 w 1653332"/>
              <a:gd name="connsiteY11" fmla="*/ 1858344 h 2232390"/>
              <a:gd name="connsiteX12" fmla="*/ 1443568 w 1653332"/>
              <a:gd name="connsiteY12" fmla="*/ 2045693 h 2232390"/>
              <a:gd name="connsiteX13" fmla="*/ 1257155 w 1653332"/>
              <a:gd name="connsiteY13" fmla="*/ 2232391 h 223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53332" h="2232390">
                <a:moveTo>
                  <a:pt x="1257155" y="2232391"/>
                </a:moveTo>
                <a:lnTo>
                  <a:pt x="186576" y="2232391"/>
                </a:lnTo>
                <a:cubicBezTo>
                  <a:pt x="83533" y="2232391"/>
                  <a:pt x="0" y="2148857"/>
                  <a:pt x="0" y="2045815"/>
                </a:cubicBezTo>
                <a:lnTo>
                  <a:pt x="0" y="186616"/>
                </a:lnTo>
                <a:cubicBezTo>
                  <a:pt x="0" y="83566"/>
                  <a:pt x="83526" y="24"/>
                  <a:pt x="186576" y="0"/>
                </a:cubicBezTo>
                <a:lnTo>
                  <a:pt x="1257155" y="0"/>
                </a:lnTo>
                <a:cubicBezTo>
                  <a:pt x="1360206" y="24"/>
                  <a:pt x="1443731" y="83566"/>
                  <a:pt x="1443731" y="186616"/>
                </a:cubicBezTo>
                <a:lnTo>
                  <a:pt x="1443731" y="1469145"/>
                </a:lnTo>
                <a:lnTo>
                  <a:pt x="1640896" y="1635683"/>
                </a:lnTo>
                <a:cubicBezTo>
                  <a:pt x="1655741" y="1648292"/>
                  <a:pt x="1657554" y="1670554"/>
                  <a:pt x="1644940" y="1685400"/>
                </a:cubicBezTo>
                <a:cubicBezTo>
                  <a:pt x="1643706" y="1686854"/>
                  <a:pt x="1642350" y="1688206"/>
                  <a:pt x="1640896" y="1689444"/>
                </a:cubicBezTo>
                <a:lnTo>
                  <a:pt x="1443568" y="1858344"/>
                </a:lnTo>
                <a:lnTo>
                  <a:pt x="1443568" y="2045693"/>
                </a:lnTo>
                <a:cubicBezTo>
                  <a:pt x="1443637" y="2148719"/>
                  <a:pt x="1360181" y="2232301"/>
                  <a:pt x="1257155" y="2232391"/>
                </a:cubicBezTo>
                <a:close/>
              </a:path>
            </a:pathLst>
          </a:custGeom>
          <a:solidFill>
            <a:srgbClr val="213368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D99D880-0372-B278-74A6-F7DA2C8BFB58}"/>
              </a:ext>
            </a:extLst>
          </p:cNvPr>
          <p:cNvSpPr/>
          <p:nvPr/>
        </p:nvSpPr>
        <p:spPr>
          <a:xfrm>
            <a:off x="615453" y="2612821"/>
            <a:ext cx="626398" cy="626398"/>
          </a:xfrm>
          <a:custGeom>
            <a:avLst/>
            <a:gdLst>
              <a:gd name="connsiteX0" fmla="*/ 626399 w 626398"/>
              <a:gd name="connsiteY0" fmla="*/ 313199 h 626398"/>
              <a:gd name="connsiteX1" fmla="*/ 313199 w 626398"/>
              <a:gd name="connsiteY1" fmla="*/ 626399 h 626398"/>
              <a:gd name="connsiteX2" fmla="*/ 0 w 626398"/>
              <a:gd name="connsiteY2" fmla="*/ 313199 h 626398"/>
              <a:gd name="connsiteX3" fmla="*/ 313199 w 626398"/>
              <a:gd name="connsiteY3" fmla="*/ 0 h 626398"/>
              <a:gd name="connsiteX4" fmla="*/ 626399 w 626398"/>
              <a:gd name="connsiteY4" fmla="*/ 313199 h 62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398" h="626398">
                <a:moveTo>
                  <a:pt x="626399" y="313199"/>
                </a:moveTo>
                <a:cubicBezTo>
                  <a:pt x="626399" y="486175"/>
                  <a:pt x="486175" y="626399"/>
                  <a:pt x="313199" y="626399"/>
                </a:cubicBezTo>
                <a:cubicBezTo>
                  <a:pt x="140224" y="626399"/>
                  <a:pt x="0" y="486175"/>
                  <a:pt x="0" y="313199"/>
                </a:cubicBezTo>
                <a:cubicBezTo>
                  <a:pt x="0" y="140224"/>
                  <a:pt x="140224" y="0"/>
                  <a:pt x="313199" y="0"/>
                </a:cubicBezTo>
                <a:cubicBezTo>
                  <a:pt x="486175" y="0"/>
                  <a:pt x="626399" y="140224"/>
                  <a:pt x="626399" y="313199"/>
                </a:cubicBezTo>
                <a:close/>
              </a:path>
            </a:pathLst>
          </a:custGeom>
          <a:solidFill>
            <a:srgbClr val="FFFFFF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8CE2C99-5CE9-20ED-FD8B-1EAE9E0BDA7C}"/>
              </a:ext>
            </a:extLst>
          </p:cNvPr>
          <p:cNvSpPr/>
          <p:nvPr/>
        </p:nvSpPr>
        <p:spPr>
          <a:xfrm>
            <a:off x="5359670" y="2473490"/>
            <a:ext cx="1653330" cy="2232349"/>
          </a:xfrm>
          <a:custGeom>
            <a:avLst/>
            <a:gdLst>
              <a:gd name="connsiteX0" fmla="*/ 1257156 w 1653330"/>
              <a:gd name="connsiteY0" fmla="*/ 2232350 h 2232349"/>
              <a:gd name="connsiteX1" fmla="*/ 186576 w 1653330"/>
              <a:gd name="connsiteY1" fmla="*/ 2232350 h 2232349"/>
              <a:gd name="connsiteX2" fmla="*/ 0 w 1653330"/>
              <a:gd name="connsiteY2" fmla="*/ 2045734 h 2232349"/>
              <a:gd name="connsiteX3" fmla="*/ 0 w 1653330"/>
              <a:gd name="connsiteY3" fmla="*/ 186576 h 2232349"/>
              <a:gd name="connsiteX4" fmla="*/ 186576 w 1653330"/>
              <a:gd name="connsiteY4" fmla="*/ 0 h 2232349"/>
              <a:gd name="connsiteX5" fmla="*/ 1257156 w 1653330"/>
              <a:gd name="connsiteY5" fmla="*/ 0 h 2232349"/>
              <a:gd name="connsiteX6" fmla="*/ 1443772 w 1653330"/>
              <a:gd name="connsiteY6" fmla="*/ 186576 h 2232349"/>
              <a:gd name="connsiteX7" fmla="*/ 1443772 w 1653330"/>
              <a:gd name="connsiteY7" fmla="*/ 459047 h 2232349"/>
              <a:gd name="connsiteX8" fmla="*/ 1640896 w 1653330"/>
              <a:gd name="connsiteY8" fmla="*/ 625584 h 2232349"/>
              <a:gd name="connsiteX9" fmla="*/ 1644969 w 1653330"/>
              <a:gd name="connsiteY9" fmla="*/ 675240 h 2232349"/>
              <a:gd name="connsiteX10" fmla="*/ 1640896 w 1653330"/>
              <a:gd name="connsiteY10" fmla="*/ 679305 h 2232349"/>
              <a:gd name="connsiteX11" fmla="*/ 1443609 w 1653330"/>
              <a:gd name="connsiteY11" fmla="*/ 848245 h 2232349"/>
              <a:gd name="connsiteX12" fmla="*/ 1443609 w 1653330"/>
              <a:gd name="connsiteY12" fmla="*/ 2045652 h 2232349"/>
              <a:gd name="connsiteX13" fmla="*/ 1257156 w 1653330"/>
              <a:gd name="connsiteY13" fmla="*/ 2232350 h 223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53330" h="2232349">
                <a:moveTo>
                  <a:pt x="1257156" y="2232350"/>
                </a:moveTo>
                <a:lnTo>
                  <a:pt x="186576" y="2232350"/>
                </a:lnTo>
                <a:cubicBezTo>
                  <a:pt x="83533" y="2232326"/>
                  <a:pt x="0" y="2148784"/>
                  <a:pt x="0" y="2045734"/>
                </a:cubicBezTo>
                <a:lnTo>
                  <a:pt x="0" y="186576"/>
                </a:lnTo>
                <a:cubicBezTo>
                  <a:pt x="0" y="83533"/>
                  <a:pt x="83533" y="0"/>
                  <a:pt x="186576" y="0"/>
                </a:cubicBezTo>
                <a:lnTo>
                  <a:pt x="1257156" y="0"/>
                </a:lnTo>
                <a:cubicBezTo>
                  <a:pt x="1360198" y="0"/>
                  <a:pt x="1443732" y="83525"/>
                  <a:pt x="1443772" y="186576"/>
                </a:cubicBezTo>
                <a:lnTo>
                  <a:pt x="1443772" y="459047"/>
                </a:lnTo>
                <a:lnTo>
                  <a:pt x="1640896" y="625584"/>
                </a:lnTo>
                <a:cubicBezTo>
                  <a:pt x="1655721" y="638173"/>
                  <a:pt x="1657554" y="660407"/>
                  <a:pt x="1644969" y="675240"/>
                </a:cubicBezTo>
                <a:cubicBezTo>
                  <a:pt x="1643707" y="676702"/>
                  <a:pt x="1642362" y="678062"/>
                  <a:pt x="1640896" y="679305"/>
                </a:cubicBezTo>
                <a:lnTo>
                  <a:pt x="1443609" y="848245"/>
                </a:lnTo>
                <a:lnTo>
                  <a:pt x="1443609" y="2045652"/>
                </a:lnTo>
                <a:cubicBezTo>
                  <a:pt x="1443650" y="2148678"/>
                  <a:pt x="1360198" y="2232236"/>
                  <a:pt x="1257156" y="2232350"/>
                </a:cubicBezTo>
                <a:close/>
              </a:path>
            </a:pathLst>
          </a:custGeom>
          <a:solidFill>
            <a:srgbClr val="1B1C1C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AA186E6D-48BC-58D3-DAC5-2185433951FA}"/>
              </a:ext>
            </a:extLst>
          </p:cNvPr>
          <p:cNvSpPr/>
          <p:nvPr/>
        </p:nvSpPr>
        <p:spPr>
          <a:xfrm>
            <a:off x="5361136" y="2472716"/>
            <a:ext cx="1653330" cy="2232227"/>
          </a:xfrm>
          <a:custGeom>
            <a:avLst/>
            <a:gdLst>
              <a:gd name="connsiteX0" fmla="*/ 1257074 w 1653330"/>
              <a:gd name="connsiteY0" fmla="*/ 2232228 h 2232227"/>
              <a:gd name="connsiteX1" fmla="*/ 186576 w 1653330"/>
              <a:gd name="connsiteY1" fmla="*/ 2232228 h 2232227"/>
              <a:gd name="connsiteX2" fmla="*/ 0 w 1653330"/>
              <a:gd name="connsiteY2" fmla="*/ 2045652 h 2232227"/>
              <a:gd name="connsiteX3" fmla="*/ 0 w 1653330"/>
              <a:gd name="connsiteY3" fmla="*/ 186453 h 2232227"/>
              <a:gd name="connsiteX4" fmla="*/ 186576 w 1653330"/>
              <a:gd name="connsiteY4" fmla="*/ 0 h 2232227"/>
              <a:gd name="connsiteX5" fmla="*/ 1257156 w 1653330"/>
              <a:gd name="connsiteY5" fmla="*/ 0 h 2232227"/>
              <a:gd name="connsiteX6" fmla="*/ 1443732 w 1653330"/>
              <a:gd name="connsiteY6" fmla="*/ 186616 h 2232227"/>
              <a:gd name="connsiteX7" fmla="*/ 1443732 w 1653330"/>
              <a:gd name="connsiteY7" fmla="*/ 459088 h 2232227"/>
              <a:gd name="connsiteX8" fmla="*/ 1640896 w 1653330"/>
              <a:gd name="connsiteY8" fmla="*/ 625625 h 2232227"/>
              <a:gd name="connsiteX9" fmla="*/ 1644969 w 1653330"/>
              <a:gd name="connsiteY9" fmla="*/ 675281 h 2232227"/>
              <a:gd name="connsiteX10" fmla="*/ 1640896 w 1653330"/>
              <a:gd name="connsiteY10" fmla="*/ 679345 h 2232227"/>
              <a:gd name="connsiteX11" fmla="*/ 1443568 w 1653330"/>
              <a:gd name="connsiteY11" fmla="*/ 848245 h 2232227"/>
              <a:gd name="connsiteX12" fmla="*/ 1443568 w 1653330"/>
              <a:gd name="connsiteY12" fmla="*/ 2045652 h 2232227"/>
              <a:gd name="connsiteX13" fmla="*/ 1257074 w 1653330"/>
              <a:gd name="connsiteY13" fmla="*/ 2232228 h 223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53330" h="2232227">
                <a:moveTo>
                  <a:pt x="1257074" y="2232228"/>
                </a:moveTo>
                <a:lnTo>
                  <a:pt x="186576" y="2232228"/>
                </a:lnTo>
                <a:cubicBezTo>
                  <a:pt x="83533" y="2232228"/>
                  <a:pt x="0" y="2148694"/>
                  <a:pt x="0" y="2045652"/>
                </a:cubicBezTo>
                <a:lnTo>
                  <a:pt x="0" y="186453"/>
                </a:lnTo>
                <a:cubicBezTo>
                  <a:pt x="82" y="83468"/>
                  <a:pt x="83574" y="24"/>
                  <a:pt x="186576" y="0"/>
                </a:cubicBezTo>
                <a:lnTo>
                  <a:pt x="1257156" y="0"/>
                </a:lnTo>
                <a:cubicBezTo>
                  <a:pt x="1360198" y="24"/>
                  <a:pt x="1443732" y="83566"/>
                  <a:pt x="1443732" y="186616"/>
                </a:cubicBezTo>
                <a:lnTo>
                  <a:pt x="1443732" y="459088"/>
                </a:lnTo>
                <a:lnTo>
                  <a:pt x="1640896" y="625625"/>
                </a:lnTo>
                <a:cubicBezTo>
                  <a:pt x="1655721" y="638214"/>
                  <a:pt x="1657554" y="660448"/>
                  <a:pt x="1644969" y="675281"/>
                </a:cubicBezTo>
                <a:cubicBezTo>
                  <a:pt x="1643707" y="676743"/>
                  <a:pt x="1642362" y="678103"/>
                  <a:pt x="1640896" y="679345"/>
                </a:cubicBezTo>
                <a:lnTo>
                  <a:pt x="1443568" y="848245"/>
                </a:lnTo>
                <a:lnTo>
                  <a:pt x="1443568" y="2045652"/>
                </a:lnTo>
                <a:cubicBezTo>
                  <a:pt x="1443568" y="2148662"/>
                  <a:pt x="1360076" y="2232183"/>
                  <a:pt x="1257074" y="2232228"/>
                </a:cubicBezTo>
                <a:close/>
              </a:path>
            </a:pathLst>
          </a:custGeom>
          <a:solidFill>
            <a:srgbClr val="213368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E333787-0BBC-AC91-5FA6-438371422947}"/>
              </a:ext>
            </a:extLst>
          </p:cNvPr>
          <p:cNvSpPr/>
          <p:nvPr/>
        </p:nvSpPr>
        <p:spPr>
          <a:xfrm>
            <a:off x="5767888" y="2622718"/>
            <a:ext cx="626398" cy="626398"/>
          </a:xfrm>
          <a:custGeom>
            <a:avLst/>
            <a:gdLst>
              <a:gd name="connsiteX0" fmla="*/ 626399 w 626398"/>
              <a:gd name="connsiteY0" fmla="*/ 313199 h 626398"/>
              <a:gd name="connsiteX1" fmla="*/ 313199 w 626398"/>
              <a:gd name="connsiteY1" fmla="*/ 626399 h 626398"/>
              <a:gd name="connsiteX2" fmla="*/ 0 w 626398"/>
              <a:gd name="connsiteY2" fmla="*/ 313199 h 626398"/>
              <a:gd name="connsiteX3" fmla="*/ 313199 w 626398"/>
              <a:gd name="connsiteY3" fmla="*/ 0 h 626398"/>
              <a:gd name="connsiteX4" fmla="*/ 626399 w 626398"/>
              <a:gd name="connsiteY4" fmla="*/ 313199 h 62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398" h="626398">
                <a:moveTo>
                  <a:pt x="626399" y="313199"/>
                </a:moveTo>
                <a:cubicBezTo>
                  <a:pt x="626399" y="486175"/>
                  <a:pt x="486175" y="626399"/>
                  <a:pt x="313199" y="626399"/>
                </a:cubicBezTo>
                <a:cubicBezTo>
                  <a:pt x="140224" y="626399"/>
                  <a:pt x="0" y="486175"/>
                  <a:pt x="0" y="313199"/>
                </a:cubicBezTo>
                <a:cubicBezTo>
                  <a:pt x="0" y="140224"/>
                  <a:pt x="140224" y="0"/>
                  <a:pt x="313199" y="0"/>
                </a:cubicBezTo>
                <a:cubicBezTo>
                  <a:pt x="486175" y="0"/>
                  <a:pt x="626399" y="140224"/>
                  <a:pt x="626399" y="313199"/>
                </a:cubicBezTo>
                <a:close/>
              </a:path>
            </a:pathLst>
          </a:custGeom>
          <a:solidFill>
            <a:srgbClr val="FFFFFF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165ED74-C7D6-08F0-768E-09A0B47E21AF}"/>
              </a:ext>
            </a:extLst>
          </p:cNvPr>
          <p:cNvSpPr/>
          <p:nvPr/>
        </p:nvSpPr>
        <p:spPr>
          <a:xfrm>
            <a:off x="3638947" y="2473897"/>
            <a:ext cx="1653282" cy="2232390"/>
          </a:xfrm>
          <a:custGeom>
            <a:avLst/>
            <a:gdLst>
              <a:gd name="connsiteX0" fmla="*/ 1257115 w 1653282"/>
              <a:gd name="connsiteY0" fmla="*/ 2232391 h 2232390"/>
              <a:gd name="connsiteX1" fmla="*/ 186616 w 1653282"/>
              <a:gd name="connsiteY1" fmla="*/ 2232391 h 2232390"/>
              <a:gd name="connsiteX2" fmla="*/ 0 w 1653282"/>
              <a:gd name="connsiteY2" fmla="*/ 2045774 h 2232390"/>
              <a:gd name="connsiteX3" fmla="*/ 0 w 1653282"/>
              <a:gd name="connsiteY3" fmla="*/ 186576 h 2232390"/>
              <a:gd name="connsiteX4" fmla="*/ 186616 w 1653282"/>
              <a:gd name="connsiteY4" fmla="*/ 0 h 2232390"/>
              <a:gd name="connsiteX5" fmla="*/ 1257115 w 1653282"/>
              <a:gd name="connsiteY5" fmla="*/ 0 h 2232390"/>
              <a:gd name="connsiteX6" fmla="*/ 1443690 w 1653282"/>
              <a:gd name="connsiteY6" fmla="*/ 186576 h 2232390"/>
              <a:gd name="connsiteX7" fmla="*/ 1443690 w 1653282"/>
              <a:gd name="connsiteY7" fmla="*/ 1469105 h 2232390"/>
              <a:gd name="connsiteX8" fmla="*/ 1640855 w 1653282"/>
              <a:gd name="connsiteY8" fmla="*/ 1635642 h 2232390"/>
              <a:gd name="connsiteX9" fmla="*/ 1644887 w 1653282"/>
              <a:gd name="connsiteY9" fmla="*/ 1685359 h 2232390"/>
              <a:gd name="connsiteX10" fmla="*/ 1640855 w 1653282"/>
              <a:gd name="connsiteY10" fmla="*/ 1689403 h 2232390"/>
              <a:gd name="connsiteX11" fmla="*/ 1443527 w 1653282"/>
              <a:gd name="connsiteY11" fmla="*/ 1858303 h 2232390"/>
              <a:gd name="connsiteX12" fmla="*/ 1443527 w 1653282"/>
              <a:gd name="connsiteY12" fmla="*/ 2045652 h 2232390"/>
              <a:gd name="connsiteX13" fmla="*/ 1257115 w 1653282"/>
              <a:gd name="connsiteY13" fmla="*/ 2232391 h 223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53282" h="2232390">
                <a:moveTo>
                  <a:pt x="1257115" y="2232391"/>
                </a:moveTo>
                <a:lnTo>
                  <a:pt x="186616" y="2232391"/>
                </a:lnTo>
                <a:cubicBezTo>
                  <a:pt x="83550" y="2232391"/>
                  <a:pt x="0" y="2148841"/>
                  <a:pt x="0" y="2045774"/>
                </a:cubicBezTo>
                <a:lnTo>
                  <a:pt x="0" y="186576"/>
                </a:lnTo>
                <a:cubicBezTo>
                  <a:pt x="24" y="83525"/>
                  <a:pt x="83566" y="0"/>
                  <a:pt x="186616" y="0"/>
                </a:cubicBezTo>
                <a:lnTo>
                  <a:pt x="1257115" y="0"/>
                </a:lnTo>
                <a:cubicBezTo>
                  <a:pt x="1360157" y="0"/>
                  <a:pt x="1443690" y="83533"/>
                  <a:pt x="1443690" y="186576"/>
                </a:cubicBezTo>
                <a:lnTo>
                  <a:pt x="1443690" y="1469105"/>
                </a:lnTo>
                <a:lnTo>
                  <a:pt x="1640855" y="1635642"/>
                </a:lnTo>
                <a:cubicBezTo>
                  <a:pt x="1655680" y="1648256"/>
                  <a:pt x="1657513" y="1670514"/>
                  <a:pt x="1644887" y="1685359"/>
                </a:cubicBezTo>
                <a:cubicBezTo>
                  <a:pt x="1643666" y="1686813"/>
                  <a:pt x="1642321" y="1688165"/>
                  <a:pt x="1640855" y="1689403"/>
                </a:cubicBezTo>
                <a:lnTo>
                  <a:pt x="1443527" y="1858303"/>
                </a:lnTo>
                <a:lnTo>
                  <a:pt x="1443527" y="2045652"/>
                </a:lnTo>
                <a:cubicBezTo>
                  <a:pt x="1443609" y="2148694"/>
                  <a:pt x="1360157" y="2232301"/>
                  <a:pt x="1257115" y="2232391"/>
                </a:cubicBezTo>
                <a:close/>
              </a:path>
            </a:pathLst>
          </a:custGeom>
          <a:solidFill>
            <a:srgbClr val="1B1C1C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87766914-E3D2-3A7D-F6B6-157BD03F91BE}"/>
              </a:ext>
            </a:extLst>
          </p:cNvPr>
          <p:cNvSpPr/>
          <p:nvPr/>
        </p:nvSpPr>
        <p:spPr>
          <a:xfrm>
            <a:off x="3640331" y="2473042"/>
            <a:ext cx="1653299" cy="2232390"/>
          </a:xfrm>
          <a:custGeom>
            <a:avLst/>
            <a:gdLst>
              <a:gd name="connsiteX0" fmla="*/ 1257155 w 1653299"/>
              <a:gd name="connsiteY0" fmla="*/ 2232391 h 2232390"/>
              <a:gd name="connsiteX1" fmla="*/ 186616 w 1653299"/>
              <a:gd name="connsiteY1" fmla="*/ 2232391 h 2232390"/>
              <a:gd name="connsiteX2" fmla="*/ 0 w 1653299"/>
              <a:gd name="connsiteY2" fmla="*/ 2045774 h 2232390"/>
              <a:gd name="connsiteX3" fmla="*/ 0 w 1653299"/>
              <a:gd name="connsiteY3" fmla="*/ 186576 h 2232390"/>
              <a:gd name="connsiteX4" fmla="*/ 186576 w 1653299"/>
              <a:gd name="connsiteY4" fmla="*/ 0 h 2232390"/>
              <a:gd name="connsiteX5" fmla="*/ 186616 w 1653299"/>
              <a:gd name="connsiteY5" fmla="*/ 0 h 2232390"/>
              <a:gd name="connsiteX6" fmla="*/ 1257155 w 1653299"/>
              <a:gd name="connsiteY6" fmla="*/ 0 h 2232390"/>
              <a:gd name="connsiteX7" fmla="*/ 1443772 w 1653299"/>
              <a:gd name="connsiteY7" fmla="*/ 186535 h 2232390"/>
              <a:gd name="connsiteX8" fmla="*/ 1443772 w 1653299"/>
              <a:gd name="connsiteY8" fmla="*/ 186576 h 2232390"/>
              <a:gd name="connsiteX9" fmla="*/ 1443772 w 1653299"/>
              <a:gd name="connsiteY9" fmla="*/ 1469105 h 2232390"/>
              <a:gd name="connsiteX10" fmla="*/ 1640896 w 1653299"/>
              <a:gd name="connsiteY10" fmla="*/ 1635642 h 2232390"/>
              <a:gd name="connsiteX11" fmla="*/ 1644888 w 1653299"/>
              <a:gd name="connsiteY11" fmla="*/ 1685420 h 2232390"/>
              <a:gd name="connsiteX12" fmla="*/ 1640896 w 1653299"/>
              <a:gd name="connsiteY12" fmla="*/ 1689403 h 2232390"/>
              <a:gd name="connsiteX13" fmla="*/ 1443568 w 1653299"/>
              <a:gd name="connsiteY13" fmla="*/ 1858303 h 2232390"/>
              <a:gd name="connsiteX14" fmla="*/ 1443568 w 1653299"/>
              <a:gd name="connsiteY14" fmla="*/ 2045652 h 2232390"/>
              <a:gd name="connsiteX15" fmla="*/ 1257155 w 1653299"/>
              <a:gd name="connsiteY15" fmla="*/ 2232391 h 223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53299" h="2232390">
                <a:moveTo>
                  <a:pt x="1257155" y="2232391"/>
                </a:moveTo>
                <a:lnTo>
                  <a:pt x="186616" y="2232391"/>
                </a:lnTo>
                <a:cubicBezTo>
                  <a:pt x="83550" y="2232391"/>
                  <a:pt x="0" y="2148841"/>
                  <a:pt x="0" y="2045774"/>
                </a:cubicBezTo>
                <a:lnTo>
                  <a:pt x="0" y="186576"/>
                </a:lnTo>
                <a:cubicBezTo>
                  <a:pt x="0" y="83533"/>
                  <a:pt x="83533" y="0"/>
                  <a:pt x="186576" y="0"/>
                </a:cubicBezTo>
                <a:cubicBezTo>
                  <a:pt x="186588" y="0"/>
                  <a:pt x="186604" y="0"/>
                  <a:pt x="186616" y="0"/>
                </a:cubicBezTo>
                <a:lnTo>
                  <a:pt x="1257155" y="0"/>
                </a:lnTo>
                <a:cubicBezTo>
                  <a:pt x="1360198" y="-24"/>
                  <a:pt x="1443731" y="83493"/>
                  <a:pt x="1443772" y="186535"/>
                </a:cubicBezTo>
                <a:cubicBezTo>
                  <a:pt x="1443772" y="186547"/>
                  <a:pt x="1443772" y="186563"/>
                  <a:pt x="1443772" y="186576"/>
                </a:cubicBezTo>
                <a:lnTo>
                  <a:pt x="1443772" y="1469105"/>
                </a:lnTo>
                <a:lnTo>
                  <a:pt x="1640896" y="1635642"/>
                </a:lnTo>
                <a:cubicBezTo>
                  <a:pt x="1655721" y="1648288"/>
                  <a:pt x="1657513" y="1670575"/>
                  <a:pt x="1644888" y="1685420"/>
                </a:cubicBezTo>
                <a:cubicBezTo>
                  <a:pt x="1643666" y="1686854"/>
                  <a:pt x="1642322" y="1688185"/>
                  <a:pt x="1640896" y="1689403"/>
                </a:cubicBezTo>
                <a:lnTo>
                  <a:pt x="1443568" y="1858303"/>
                </a:lnTo>
                <a:lnTo>
                  <a:pt x="1443568" y="2045652"/>
                </a:lnTo>
                <a:cubicBezTo>
                  <a:pt x="1443650" y="2148686"/>
                  <a:pt x="1360198" y="2232277"/>
                  <a:pt x="1257155" y="2232391"/>
                </a:cubicBezTo>
                <a:close/>
              </a:path>
            </a:pathLst>
          </a:custGeom>
          <a:solidFill>
            <a:srgbClr val="213368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C2200F-AC73-CE33-9B8B-E63FD571BE2D}"/>
              </a:ext>
            </a:extLst>
          </p:cNvPr>
          <p:cNvSpPr/>
          <p:nvPr/>
        </p:nvSpPr>
        <p:spPr>
          <a:xfrm>
            <a:off x="4032625" y="2630171"/>
            <a:ext cx="626398" cy="626398"/>
          </a:xfrm>
          <a:custGeom>
            <a:avLst/>
            <a:gdLst>
              <a:gd name="connsiteX0" fmla="*/ 626399 w 626398"/>
              <a:gd name="connsiteY0" fmla="*/ 313199 h 626398"/>
              <a:gd name="connsiteX1" fmla="*/ 313199 w 626398"/>
              <a:gd name="connsiteY1" fmla="*/ 626399 h 626398"/>
              <a:gd name="connsiteX2" fmla="*/ 0 w 626398"/>
              <a:gd name="connsiteY2" fmla="*/ 313199 h 626398"/>
              <a:gd name="connsiteX3" fmla="*/ 313199 w 626398"/>
              <a:gd name="connsiteY3" fmla="*/ 0 h 626398"/>
              <a:gd name="connsiteX4" fmla="*/ 626399 w 626398"/>
              <a:gd name="connsiteY4" fmla="*/ 313199 h 62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398" h="626398">
                <a:moveTo>
                  <a:pt x="626399" y="313199"/>
                </a:moveTo>
                <a:cubicBezTo>
                  <a:pt x="626399" y="486175"/>
                  <a:pt x="486175" y="626399"/>
                  <a:pt x="313199" y="626399"/>
                </a:cubicBezTo>
                <a:cubicBezTo>
                  <a:pt x="140224" y="626399"/>
                  <a:pt x="0" y="486175"/>
                  <a:pt x="0" y="313199"/>
                </a:cubicBezTo>
                <a:cubicBezTo>
                  <a:pt x="0" y="140224"/>
                  <a:pt x="140224" y="0"/>
                  <a:pt x="313199" y="0"/>
                </a:cubicBezTo>
                <a:cubicBezTo>
                  <a:pt x="486175" y="0"/>
                  <a:pt x="626399" y="140224"/>
                  <a:pt x="626399" y="313199"/>
                </a:cubicBezTo>
                <a:close/>
              </a:path>
            </a:pathLst>
          </a:custGeom>
          <a:solidFill>
            <a:srgbClr val="FFFFFF"/>
          </a:solidFill>
          <a:ln w="40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FE378-4DE6-4C31-AECF-96601D94F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5" y="134938"/>
            <a:ext cx="12040882" cy="1269598"/>
          </a:xfrm>
        </p:spPr>
        <p:txBody>
          <a:bodyPr>
            <a:normAutofit/>
          </a:bodyPr>
          <a:lstStyle/>
          <a:p>
            <a:r>
              <a:rPr lang="en-US" sz="3900" dirty="0"/>
              <a:t>Context Matters: </a:t>
            </a:r>
            <a:br>
              <a:rPr lang="en-US" sz="3900" dirty="0"/>
            </a:br>
            <a:r>
              <a:rPr lang="en-US" sz="3900" dirty="0"/>
              <a:t>Impact of Historical &amp; Contemporary Policy Choices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289FAA-B206-4060-968E-CF402DC34A0A}"/>
              </a:ext>
            </a:extLst>
          </p:cNvPr>
          <p:cNvSpPr txBox="1"/>
          <p:nvPr/>
        </p:nvSpPr>
        <p:spPr>
          <a:xfrm>
            <a:off x="387703" y="3794394"/>
            <a:ext cx="1811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Calibri"/>
              </a:rPr>
              <a:t>Economic Hardship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8A53E6-3549-408D-B87C-00A79F3FDE27}"/>
              </a:ext>
            </a:extLst>
          </p:cNvPr>
          <p:cNvSpPr txBox="1"/>
          <p:nvPr/>
        </p:nvSpPr>
        <p:spPr>
          <a:xfrm>
            <a:off x="1970834" y="3525499"/>
            <a:ext cx="14884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Calibri"/>
              </a:rPr>
              <a:t>Fragmented Human Service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C702A6-EEF7-4D70-A750-F7B54793C037}"/>
              </a:ext>
            </a:extLst>
          </p:cNvPr>
          <p:cNvSpPr txBox="1"/>
          <p:nvPr/>
        </p:nvSpPr>
        <p:spPr>
          <a:xfrm>
            <a:off x="5449734" y="3588829"/>
            <a:ext cx="1376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Calibri"/>
              </a:rPr>
              <a:t>Mandated Reporting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Calibri" panose="020F0502020204030204" pitchFamily="34" charset="0"/>
              </a:rPr>
              <a:t>Laws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912EB8-905C-4FC4-B31D-90CBEC205058}"/>
              </a:ext>
            </a:extLst>
          </p:cNvPr>
          <p:cNvSpPr txBox="1"/>
          <p:nvPr/>
        </p:nvSpPr>
        <p:spPr>
          <a:xfrm>
            <a:off x="3678678" y="3507334"/>
            <a:ext cx="18188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Calibri" panose="020F0502020204030204" pitchFamily="34" charset="0"/>
              </a:rPr>
              <a:t>Deficit-Based Rigid &amp; Piecemeal Policies</a:t>
            </a: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0177A3FF-3BE8-400F-955B-58C771F547DF}"/>
              </a:ext>
            </a:extLst>
          </p:cNvPr>
          <p:cNvSpPr/>
          <p:nvPr/>
        </p:nvSpPr>
        <p:spPr>
          <a:xfrm>
            <a:off x="6808544" y="3312724"/>
            <a:ext cx="629117" cy="646839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7" name="Equals 26">
            <a:extLst>
              <a:ext uri="{FF2B5EF4-FFF2-40B4-BE49-F238E27FC236}">
                <a16:creationId xmlns:a16="http://schemas.microsoft.com/office/drawing/2014/main" id="{74A4DAC2-088F-4F0A-A635-3140C5B9780E}"/>
              </a:ext>
            </a:extLst>
          </p:cNvPr>
          <p:cNvSpPr/>
          <p:nvPr/>
        </p:nvSpPr>
        <p:spPr>
          <a:xfrm>
            <a:off x="8952449" y="3312724"/>
            <a:ext cx="602534" cy="635226"/>
          </a:xfrm>
          <a:prstGeom prst="mathEqual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F38271-A67F-4877-86D8-8A698C1514AE}"/>
              </a:ext>
            </a:extLst>
          </p:cNvPr>
          <p:cNvSpPr txBox="1"/>
          <p:nvPr/>
        </p:nvSpPr>
        <p:spPr>
          <a:xfrm>
            <a:off x="7528021" y="3124979"/>
            <a:ext cx="1424428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Dotum" panose="020B0503020000020004" pitchFamily="34" charset="-127"/>
                <a:cs typeface="Calibri"/>
              </a:rPr>
              <a:t>Disparate Access to &amp; Lack of Sufficient Economic &amp; Concrete  Supports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51C1A8-CDE3-4C39-8FBD-33C15AD9917C}"/>
              </a:ext>
            </a:extLst>
          </p:cNvPr>
          <p:cNvSpPr txBox="1"/>
          <p:nvPr/>
        </p:nvSpPr>
        <p:spPr>
          <a:xfrm>
            <a:off x="9568622" y="2310683"/>
            <a:ext cx="257141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Arial"/>
                <a:cs typeface="Arial"/>
              </a:rPr>
              <a:t>Overloaded &amp; Destabilized Families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Arial"/>
                <a:cs typeface="Arial"/>
              </a:rPr>
              <a:t>Unmet Service &amp; Support Needs​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Arial"/>
                <a:cs typeface="Arial"/>
              </a:rPr>
              <a:t>High Rates of Reported Neglect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Arial"/>
                <a:cs typeface="Arial"/>
              </a:rPr>
              <a:t>Deployment of Authority to Investigate &amp; Remove Children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Arial"/>
                <a:cs typeface="Arial"/>
              </a:rPr>
              <a:t>Child Welfare Involvement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Calibri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916EF744-136D-4BAE-9D1A-DD3DEA525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023" y="2653319"/>
            <a:ext cx="492678" cy="47482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D44540E-AEE0-432D-87E7-81166C783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45250" y="2720064"/>
            <a:ext cx="406132" cy="40613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F0E5023-C4AB-402C-81B0-AE150B072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77631" y="2630171"/>
            <a:ext cx="526359" cy="47482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0230E448-F5A0-4AA9-AB9F-76CF4FFF9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25779" y="2655917"/>
            <a:ext cx="438535" cy="540206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49404F75-3110-4234-A0D3-EBB0DF8144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91634" y="2529769"/>
            <a:ext cx="438535" cy="438535"/>
          </a:xfrm>
          <a:prstGeom prst="rect">
            <a:avLst/>
          </a:prstGeom>
        </p:spPr>
      </p:pic>
      <p:pic>
        <p:nvPicPr>
          <p:cNvPr id="41" name="Graphic 40" descr="Close with solid fill">
            <a:extLst>
              <a:ext uri="{FF2B5EF4-FFF2-40B4-BE49-F238E27FC236}">
                <a16:creationId xmlns:a16="http://schemas.microsoft.com/office/drawing/2014/main" id="{77EE2A64-B440-444C-A8D0-DE5FE20F5B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70376" y="1821064"/>
            <a:ext cx="415373" cy="39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56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55EF-9CB7-7442-8024-C74904E6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455662"/>
            <a:ext cx="5704114" cy="929996"/>
          </a:xfrm>
        </p:spPr>
        <p:txBody>
          <a:bodyPr/>
          <a:lstStyle/>
          <a:p>
            <a:r>
              <a:rPr lang="en-US"/>
              <a:t>Minimum Wage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E765A-6058-9D4A-8E70-537CD61A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324" y="1851949"/>
            <a:ext cx="7130005" cy="45503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rgbClr val="002060"/>
                </a:solidFill>
              </a:rPr>
              <a:t>From 2004 to 2013:</a:t>
            </a:r>
          </a:p>
          <a:p>
            <a:pPr marL="457200" indent="-457200">
              <a:lnSpc>
                <a:spcPct val="100000"/>
              </a:lnSpc>
            </a:pPr>
            <a:r>
              <a:rPr lang="en-US" sz="3000"/>
              <a:t>States that </a:t>
            </a:r>
            <a:r>
              <a:rPr lang="en-US" sz="3000" u="sng"/>
              <a:t>increased</a:t>
            </a:r>
            <a:r>
              <a:rPr lang="en-US" sz="3000"/>
              <a:t> the minimum wage beyond $7.25 per hour experienced a </a:t>
            </a:r>
            <a:r>
              <a:rPr lang="en-US" sz="3000" b="1"/>
              <a:t>decline in child maltreatment reports</a:t>
            </a:r>
          </a:p>
          <a:p>
            <a:pPr marL="457200" indent="-457200">
              <a:lnSpc>
                <a:spcPct val="100000"/>
              </a:lnSpc>
            </a:pPr>
            <a:r>
              <a:rPr lang="en-US" sz="3000"/>
              <a:t>Every $1 increase in minimum wage was associated with a </a:t>
            </a:r>
            <a:r>
              <a:rPr lang="en-US" sz="3000" b="1"/>
              <a:t>9.6% decline in neglect reports </a:t>
            </a:r>
            <a:r>
              <a:rPr lang="en-US" sz="2400" i="1"/>
              <a:t>(primarily for children &lt; 12 years) 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0D316E7-BAAC-42E0-8078-A2980AF71888}"/>
              </a:ext>
            </a:extLst>
          </p:cNvPr>
          <p:cNvSpPr/>
          <p:nvPr/>
        </p:nvSpPr>
        <p:spPr>
          <a:xfrm>
            <a:off x="669074" y="2644851"/>
            <a:ext cx="2508582" cy="2479869"/>
          </a:xfrm>
          <a:custGeom>
            <a:avLst/>
            <a:gdLst>
              <a:gd name="connsiteX0" fmla="*/ 324406 w 704112"/>
              <a:gd name="connsiteY0" fmla="*/ 320404 h 702111"/>
              <a:gd name="connsiteX1" fmla="*/ 377827 w 704112"/>
              <a:gd name="connsiteY1" fmla="*/ 320404 h 702111"/>
              <a:gd name="connsiteX2" fmla="*/ 486609 w 704112"/>
              <a:gd name="connsiteY2" fmla="*/ 429186 h 702111"/>
              <a:gd name="connsiteX3" fmla="*/ 379828 w 704112"/>
              <a:gd name="connsiteY3" fmla="*/ 537968 h 702111"/>
              <a:gd name="connsiteX4" fmla="*/ 379828 w 704112"/>
              <a:gd name="connsiteY4" fmla="*/ 585447 h 702111"/>
              <a:gd name="connsiteX5" fmla="*/ 320525 w 704112"/>
              <a:gd name="connsiteY5" fmla="*/ 585447 h 702111"/>
              <a:gd name="connsiteX6" fmla="*/ 320525 w 704112"/>
              <a:gd name="connsiteY6" fmla="*/ 537968 h 702111"/>
              <a:gd name="connsiteX7" fmla="*/ 213744 w 704112"/>
              <a:gd name="connsiteY7" fmla="*/ 429186 h 702111"/>
              <a:gd name="connsiteX8" fmla="*/ 273047 w 704112"/>
              <a:gd name="connsiteY8" fmla="*/ 429186 h 702111"/>
              <a:gd name="connsiteX9" fmla="*/ 322465 w 704112"/>
              <a:gd name="connsiteY9" fmla="*/ 478605 h 702111"/>
              <a:gd name="connsiteX10" fmla="*/ 377827 w 704112"/>
              <a:gd name="connsiteY10" fmla="*/ 478605 h 702111"/>
              <a:gd name="connsiteX11" fmla="*/ 427246 w 704112"/>
              <a:gd name="connsiteY11" fmla="*/ 429186 h 702111"/>
              <a:gd name="connsiteX12" fmla="*/ 377827 w 704112"/>
              <a:gd name="connsiteY12" fmla="*/ 379767 h 702111"/>
              <a:gd name="connsiteX13" fmla="*/ 322465 w 704112"/>
              <a:gd name="connsiteY13" fmla="*/ 379767 h 702111"/>
              <a:gd name="connsiteX14" fmla="*/ 213683 w 704112"/>
              <a:gd name="connsiteY14" fmla="*/ 270985 h 702111"/>
              <a:gd name="connsiteX15" fmla="*/ 320464 w 704112"/>
              <a:gd name="connsiteY15" fmla="*/ 162203 h 702111"/>
              <a:gd name="connsiteX16" fmla="*/ 320464 w 704112"/>
              <a:gd name="connsiteY16" fmla="*/ 118666 h 702111"/>
              <a:gd name="connsiteX17" fmla="*/ 379767 w 704112"/>
              <a:gd name="connsiteY17" fmla="*/ 118666 h 702111"/>
              <a:gd name="connsiteX18" fmla="*/ 379767 w 704112"/>
              <a:gd name="connsiteY18" fmla="*/ 166144 h 702111"/>
              <a:gd name="connsiteX19" fmla="*/ 486548 w 704112"/>
              <a:gd name="connsiteY19" fmla="*/ 274927 h 702111"/>
              <a:gd name="connsiteX20" fmla="*/ 427246 w 704112"/>
              <a:gd name="connsiteY20" fmla="*/ 274927 h 702111"/>
              <a:gd name="connsiteX21" fmla="*/ 377827 w 704112"/>
              <a:gd name="connsiteY21" fmla="*/ 225508 h 702111"/>
              <a:gd name="connsiteX22" fmla="*/ 322465 w 704112"/>
              <a:gd name="connsiteY22" fmla="*/ 225508 h 702111"/>
              <a:gd name="connsiteX23" fmla="*/ 273047 w 704112"/>
              <a:gd name="connsiteY23" fmla="*/ 274927 h 702111"/>
              <a:gd name="connsiteX24" fmla="*/ 324406 w 704112"/>
              <a:gd name="connsiteY24" fmla="*/ 320404 h 702111"/>
              <a:gd name="connsiteX25" fmla="*/ 352056 w 704112"/>
              <a:gd name="connsiteY25" fmla="*/ 0 h 702111"/>
              <a:gd name="connsiteX26" fmla="*/ 0 w 704112"/>
              <a:gd name="connsiteY26" fmla="*/ 352056 h 702111"/>
              <a:gd name="connsiteX27" fmla="*/ 352056 w 704112"/>
              <a:gd name="connsiteY27" fmla="*/ 702111 h 702111"/>
              <a:gd name="connsiteX28" fmla="*/ 704112 w 704112"/>
              <a:gd name="connsiteY28" fmla="*/ 352056 h 702111"/>
              <a:gd name="connsiteX29" fmla="*/ 352056 w 704112"/>
              <a:gd name="connsiteY29" fmla="*/ 0 h 70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4112" h="702111">
                <a:moveTo>
                  <a:pt x="324406" y="320404"/>
                </a:moveTo>
                <a:lnTo>
                  <a:pt x="377827" y="320404"/>
                </a:lnTo>
                <a:cubicBezTo>
                  <a:pt x="437129" y="320404"/>
                  <a:pt x="486609" y="369823"/>
                  <a:pt x="486609" y="429186"/>
                </a:cubicBezTo>
                <a:cubicBezTo>
                  <a:pt x="486609" y="488549"/>
                  <a:pt x="439130" y="535967"/>
                  <a:pt x="379828" y="537968"/>
                </a:cubicBezTo>
                <a:lnTo>
                  <a:pt x="379828" y="585447"/>
                </a:lnTo>
                <a:lnTo>
                  <a:pt x="320525" y="585447"/>
                </a:lnTo>
                <a:lnTo>
                  <a:pt x="320525" y="537968"/>
                </a:lnTo>
                <a:cubicBezTo>
                  <a:pt x="261222" y="535967"/>
                  <a:pt x="213744" y="488549"/>
                  <a:pt x="213744" y="429186"/>
                </a:cubicBezTo>
                <a:lnTo>
                  <a:pt x="273047" y="429186"/>
                </a:lnTo>
                <a:cubicBezTo>
                  <a:pt x="273047" y="456897"/>
                  <a:pt x="294815" y="478605"/>
                  <a:pt x="322465" y="478605"/>
                </a:cubicBezTo>
                <a:lnTo>
                  <a:pt x="377827" y="478605"/>
                </a:lnTo>
                <a:cubicBezTo>
                  <a:pt x="405538" y="478605"/>
                  <a:pt x="427246" y="456836"/>
                  <a:pt x="427246" y="429186"/>
                </a:cubicBezTo>
                <a:cubicBezTo>
                  <a:pt x="427246" y="401475"/>
                  <a:pt x="405477" y="379767"/>
                  <a:pt x="377827" y="379767"/>
                </a:cubicBezTo>
                <a:lnTo>
                  <a:pt x="322465" y="379767"/>
                </a:lnTo>
                <a:cubicBezTo>
                  <a:pt x="263163" y="379767"/>
                  <a:pt x="213683" y="330348"/>
                  <a:pt x="213683" y="270985"/>
                </a:cubicBezTo>
                <a:cubicBezTo>
                  <a:pt x="213683" y="211622"/>
                  <a:pt x="261162" y="164204"/>
                  <a:pt x="320464" y="162203"/>
                </a:cubicBezTo>
                <a:lnTo>
                  <a:pt x="320464" y="118666"/>
                </a:lnTo>
                <a:lnTo>
                  <a:pt x="379767" y="118666"/>
                </a:lnTo>
                <a:lnTo>
                  <a:pt x="379767" y="166144"/>
                </a:lnTo>
                <a:cubicBezTo>
                  <a:pt x="439070" y="168145"/>
                  <a:pt x="486548" y="215563"/>
                  <a:pt x="486548" y="274927"/>
                </a:cubicBezTo>
                <a:lnTo>
                  <a:pt x="427246" y="274927"/>
                </a:lnTo>
                <a:cubicBezTo>
                  <a:pt x="427246" y="247216"/>
                  <a:pt x="405477" y="225508"/>
                  <a:pt x="377827" y="225508"/>
                </a:cubicBezTo>
                <a:lnTo>
                  <a:pt x="322465" y="225508"/>
                </a:lnTo>
                <a:cubicBezTo>
                  <a:pt x="294755" y="225508"/>
                  <a:pt x="273047" y="247276"/>
                  <a:pt x="273047" y="274927"/>
                </a:cubicBezTo>
                <a:cubicBezTo>
                  <a:pt x="274926" y="298635"/>
                  <a:pt x="296695" y="320404"/>
                  <a:pt x="324406" y="320404"/>
                </a:cubicBezTo>
                <a:close/>
                <a:moveTo>
                  <a:pt x="352056" y="0"/>
                </a:moveTo>
                <a:cubicBezTo>
                  <a:pt x="158262" y="0"/>
                  <a:pt x="0" y="158201"/>
                  <a:pt x="0" y="352056"/>
                </a:cubicBezTo>
                <a:cubicBezTo>
                  <a:pt x="0" y="545912"/>
                  <a:pt x="158201" y="702111"/>
                  <a:pt x="352056" y="702111"/>
                </a:cubicBezTo>
                <a:cubicBezTo>
                  <a:pt x="545911" y="702111"/>
                  <a:pt x="704112" y="543910"/>
                  <a:pt x="704112" y="352056"/>
                </a:cubicBezTo>
                <a:cubicBezTo>
                  <a:pt x="702111" y="158201"/>
                  <a:pt x="543910" y="0"/>
                  <a:pt x="352056" y="0"/>
                </a:cubicBezTo>
                <a:close/>
              </a:path>
            </a:pathLst>
          </a:custGeom>
          <a:solidFill>
            <a:srgbClr val="002060"/>
          </a:solidFill>
          <a:ln w="606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A42DE79-437F-4A07-819F-29184F3FBABB}"/>
              </a:ext>
            </a:extLst>
          </p:cNvPr>
          <p:cNvSpPr/>
          <p:nvPr/>
        </p:nvSpPr>
        <p:spPr>
          <a:xfrm>
            <a:off x="2537109" y="4041099"/>
            <a:ext cx="1023417" cy="1083621"/>
          </a:xfrm>
          <a:custGeom>
            <a:avLst/>
            <a:gdLst>
              <a:gd name="connsiteX0" fmla="*/ 511106 w 1511124"/>
              <a:gd name="connsiteY0" fmla="*/ 0 h 1600018"/>
              <a:gd name="connsiteX1" fmla="*/ 1022212 w 1511124"/>
              <a:gd name="connsiteY1" fmla="*/ 0 h 1600018"/>
              <a:gd name="connsiteX2" fmla="*/ 1022212 w 1511124"/>
              <a:gd name="connsiteY2" fmla="*/ 511106 h 1600018"/>
              <a:gd name="connsiteX3" fmla="*/ 1511125 w 1511124"/>
              <a:gd name="connsiteY3" fmla="*/ 511106 h 1600018"/>
              <a:gd name="connsiteX4" fmla="*/ 1511125 w 1511124"/>
              <a:gd name="connsiteY4" fmla="*/ 1088912 h 1600018"/>
              <a:gd name="connsiteX5" fmla="*/ 1022212 w 1511124"/>
              <a:gd name="connsiteY5" fmla="*/ 1088912 h 1600018"/>
              <a:gd name="connsiteX6" fmla="*/ 1022212 w 1511124"/>
              <a:gd name="connsiteY6" fmla="*/ 1600018 h 1600018"/>
              <a:gd name="connsiteX7" fmla="*/ 511106 w 1511124"/>
              <a:gd name="connsiteY7" fmla="*/ 1600018 h 1600018"/>
              <a:gd name="connsiteX8" fmla="*/ 511106 w 1511124"/>
              <a:gd name="connsiteY8" fmla="*/ 1088912 h 1600018"/>
              <a:gd name="connsiteX9" fmla="*/ 0 w 1511124"/>
              <a:gd name="connsiteY9" fmla="*/ 1088912 h 1600018"/>
              <a:gd name="connsiteX10" fmla="*/ 0 w 1511124"/>
              <a:gd name="connsiteY10" fmla="*/ 511106 h 1600018"/>
              <a:gd name="connsiteX11" fmla="*/ 511106 w 1511124"/>
              <a:gd name="connsiteY11" fmla="*/ 511106 h 160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11124" h="1600018">
                <a:moveTo>
                  <a:pt x="511106" y="0"/>
                </a:moveTo>
                <a:lnTo>
                  <a:pt x="1022212" y="0"/>
                </a:lnTo>
                <a:lnTo>
                  <a:pt x="1022212" y="511106"/>
                </a:lnTo>
                <a:lnTo>
                  <a:pt x="1511125" y="511106"/>
                </a:lnTo>
                <a:lnTo>
                  <a:pt x="1511125" y="1088912"/>
                </a:lnTo>
                <a:lnTo>
                  <a:pt x="1022212" y="1088912"/>
                </a:lnTo>
                <a:lnTo>
                  <a:pt x="1022212" y="1600018"/>
                </a:lnTo>
                <a:lnTo>
                  <a:pt x="511106" y="1600018"/>
                </a:lnTo>
                <a:lnTo>
                  <a:pt x="511106" y="1088912"/>
                </a:lnTo>
                <a:lnTo>
                  <a:pt x="0" y="1088912"/>
                </a:lnTo>
                <a:lnTo>
                  <a:pt x="0" y="511106"/>
                </a:lnTo>
                <a:lnTo>
                  <a:pt x="511106" y="511106"/>
                </a:ln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00206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BFF1FC-912A-4B19-B41D-983564A2B9AC}"/>
              </a:ext>
            </a:extLst>
          </p:cNvPr>
          <p:cNvSpPr txBox="1"/>
          <p:nvPr/>
        </p:nvSpPr>
        <p:spPr>
          <a:xfrm>
            <a:off x="509960" y="6296128"/>
            <a:ext cx="172227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Raissian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2017)</a:t>
            </a:r>
          </a:p>
        </p:txBody>
      </p:sp>
    </p:spTree>
    <p:extLst>
      <p:ext uri="{BB962C8B-B14F-4D97-AF65-F5344CB8AC3E}">
        <p14:creationId xmlns:p14="http://schemas.microsoft.com/office/powerpoint/2010/main" val="1907025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55EF-9CB7-7442-8024-C74904E6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455662"/>
            <a:ext cx="5704114" cy="929996"/>
          </a:xfrm>
        </p:spPr>
        <p:txBody>
          <a:bodyPr/>
          <a:lstStyle/>
          <a:p>
            <a:r>
              <a:rPr lang="en-US"/>
              <a:t>Minimum Wage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E765A-6058-9D4A-8E70-537CD61A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203" y="2250086"/>
            <a:ext cx="6198269" cy="4488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u="sng"/>
              <a:t>Increasing</a:t>
            </a:r>
            <a:r>
              <a:rPr lang="en-US" sz="3200"/>
              <a:t> a city’s minimum wage is associated with </a:t>
            </a:r>
            <a:r>
              <a:rPr lang="en-US" sz="3200" b="1"/>
              <a:t>reductions in   self-reported physical &amp; psychological aggression </a:t>
            </a:r>
            <a:r>
              <a:rPr lang="en-US" sz="3200"/>
              <a:t>by parents towards their children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600" i="1"/>
              <a:t>(compared to cities that do not change minimum wage)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0D316E7-BAAC-42E0-8078-A2980AF71888}"/>
              </a:ext>
            </a:extLst>
          </p:cNvPr>
          <p:cNvSpPr/>
          <p:nvPr/>
        </p:nvSpPr>
        <p:spPr>
          <a:xfrm>
            <a:off x="914400" y="2629880"/>
            <a:ext cx="2517289" cy="2455076"/>
          </a:xfrm>
          <a:custGeom>
            <a:avLst/>
            <a:gdLst>
              <a:gd name="connsiteX0" fmla="*/ 324406 w 704112"/>
              <a:gd name="connsiteY0" fmla="*/ 320404 h 702111"/>
              <a:gd name="connsiteX1" fmla="*/ 377827 w 704112"/>
              <a:gd name="connsiteY1" fmla="*/ 320404 h 702111"/>
              <a:gd name="connsiteX2" fmla="*/ 486609 w 704112"/>
              <a:gd name="connsiteY2" fmla="*/ 429186 h 702111"/>
              <a:gd name="connsiteX3" fmla="*/ 379828 w 704112"/>
              <a:gd name="connsiteY3" fmla="*/ 537968 h 702111"/>
              <a:gd name="connsiteX4" fmla="*/ 379828 w 704112"/>
              <a:gd name="connsiteY4" fmla="*/ 585447 h 702111"/>
              <a:gd name="connsiteX5" fmla="*/ 320525 w 704112"/>
              <a:gd name="connsiteY5" fmla="*/ 585447 h 702111"/>
              <a:gd name="connsiteX6" fmla="*/ 320525 w 704112"/>
              <a:gd name="connsiteY6" fmla="*/ 537968 h 702111"/>
              <a:gd name="connsiteX7" fmla="*/ 213744 w 704112"/>
              <a:gd name="connsiteY7" fmla="*/ 429186 h 702111"/>
              <a:gd name="connsiteX8" fmla="*/ 273047 w 704112"/>
              <a:gd name="connsiteY8" fmla="*/ 429186 h 702111"/>
              <a:gd name="connsiteX9" fmla="*/ 322465 w 704112"/>
              <a:gd name="connsiteY9" fmla="*/ 478605 h 702111"/>
              <a:gd name="connsiteX10" fmla="*/ 377827 w 704112"/>
              <a:gd name="connsiteY10" fmla="*/ 478605 h 702111"/>
              <a:gd name="connsiteX11" fmla="*/ 427246 w 704112"/>
              <a:gd name="connsiteY11" fmla="*/ 429186 h 702111"/>
              <a:gd name="connsiteX12" fmla="*/ 377827 w 704112"/>
              <a:gd name="connsiteY12" fmla="*/ 379767 h 702111"/>
              <a:gd name="connsiteX13" fmla="*/ 322465 w 704112"/>
              <a:gd name="connsiteY13" fmla="*/ 379767 h 702111"/>
              <a:gd name="connsiteX14" fmla="*/ 213683 w 704112"/>
              <a:gd name="connsiteY14" fmla="*/ 270985 h 702111"/>
              <a:gd name="connsiteX15" fmla="*/ 320464 w 704112"/>
              <a:gd name="connsiteY15" fmla="*/ 162203 h 702111"/>
              <a:gd name="connsiteX16" fmla="*/ 320464 w 704112"/>
              <a:gd name="connsiteY16" fmla="*/ 118666 h 702111"/>
              <a:gd name="connsiteX17" fmla="*/ 379767 w 704112"/>
              <a:gd name="connsiteY17" fmla="*/ 118666 h 702111"/>
              <a:gd name="connsiteX18" fmla="*/ 379767 w 704112"/>
              <a:gd name="connsiteY18" fmla="*/ 166144 h 702111"/>
              <a:gd name="connsiteX19" fmla="*/ 486548 w 704112"/>
              <a:gd name="connsiteY19" fmla="*/ 274927 h 702111"/>
              <a:gd name="connsiteX20" fmla="*/ 427246 w 704112"/>
              <a:gd name="connsiteY20" fmla="*/ 274927 h 702111"/>
              <a:gd name="connsiteX21" fmla="*/ 377827 w 704112"/>
              <a:gd name="connsiteY21" fmla="*/ 225508 h 702111"/>
              <a:gd name="connsiteX22" fmla="*/ 322465 w 704112"/>
              <a:gd name="connsiteY22" fmla="*/ 225508 h 702111"/>
              <a:gd name="connsiteX23" fmla="*/ 273047 w 704112"/>
              <a:gd name="connsiteY23" fmla="*/ 274927 h 702111"/>
              <a:gd name="connsiteX24" fmla="*/ 324406 w 704112"/>
              <a:gd name="connsiteY24" fmla="*/ 320404 h 702111"/>
              <a:gd name="connsiteX25" fmla="*/ 352056 w 704112"/>
              <a:gd name="connsiteY25" fmla="*/ 0 h 702111"/>
              <a:gd name="connsiteX26" fmla="*/ 0 w 704112"/>
              <a:gd name="connsiteY26" fmla="*/ 352056 h 702111"/>
              <a:gd name="connsiteX27" fmla="*/ 352056 w 704112"/>
              <a:gd name="connsiteY27" fmla="*/ 702111 h 702111"/>
              <a:gd name="connsiteX28" fmla="*/ 704112 w 704112"/>
              <a:gd name="connsiteY28" fmla="*/ 352056 h 702111"/>
              <a:gd name="connsiteX29" fmla="*/ 352056 w 704112"/>
              <a:gd name="connsiteY29" fmla="*/ 0 h 70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4112" h="702111">
                <a:moveTo>
                  <a:pt x="324406" y="320404"/>
                </a:moveTo>
                <a:lnTo>
                  <a:pt x="377827" y="320404"/>
                </a:lnTo>
                <a:cubicBezTo>
                  <a:pt x="437129" y="320404"/>
                  <a:pt x="486609" y="369823"/>
                  <a:pt x="486609" y="429186"/>
                </a:cubicBezTo>
                <a:cubicBezTo>
                  <a:pt x="486609" y="488549"/>
                  <a:pt x="439130" y="535967"/>
                  <a:pt x="379828" y="537968"/>
                </a:cubicBezTo>
                <a:lnTo>
                  <a:pt x="379828" y="585447"/>
                </a:lnTo>
                <a:lnTo>
                  <a:pt x="320525" y="585447"/>
                </a:lnTo>
                <a:lnTo>
                  <a:pt x="320525" y="537968"/>
                </a:lnTo>
                <a:cubicBezTo>
                  <a:pt x="261222" y="535967"/>
                  <a:pt x="213744" y="488549"/>
                  <a:pt x="213744" y="429186"/>
                </a:cubicBezTo>
                <a:lnTo>
                  <a:pt x="273047" y="429186"/>
                </a:lnTo>
                <a:cubicBezTo>
                  <a:pt x="273047" y="456897"/>
                  <a:pt x="294815" y="478605"/>
                  <a:pt x="322465" y="478605"/>
                </a:cubicBezTo>
                <a:lnTo>
                  <a:pt x="377827" y="478605"/>
                </a:lnTo>
                <a:cubicBezTo>
                  <a:pt x="405538" y="478605"/>
                  <a:pt x="427246" y="456836"/>
                  <a:pt x="427246" y="429186"/>
                </a:cubicBezTo>
                <a:cubicBezTo>
                  <a:pt x="427246" y="401475"/>
                  <a:pt x="405477" y="379767"/>
                  <a:pt x="377827" y="379767"/>
                </a:cubicBezTo>
                <a:lnTo>
                  <a:pt x="322465" y="379767"/>
                </a:lnTo>
                <a:cubicBezTo>
                  <a:pt x="263163" y="379767"/>
                  <a:pt x="213683" y="330348"/>
                  <a:pt x="213683" y="270985"/>
                </a:cubicBezTo>
                <a:cubicBezTo>
                  <a:pt x="213683" y="211622"/>
                  <a:pt x="261162" y="164204"/>
                  <a:pt x="320464" y="162203"/>
                </a:cubicBezTo>
                <a:lnTo>
                  <a:pt x="320464" y="118666"/>
                </a:lnTo>
                <a:lnTo>
                  <a:pt x="379767" y="118666"/>
                </a:lnTo>
                <a:lnTo>
                  <a:pt x="379767" y="166144"/>
                </a:lnTo>
                <a:cubicBezTo>
                  <a:pt x="439070" y="168145"/>
                  <a:pt x="486548" y="215563"/>
                  <a:pt x="486548" y="274927"/>
                </a:cubicBezTo>
                <a:lnTo>
                  <a:pt x="427246" y="274927"/>
                </a:lnTo>
                <a:cubicBezTo>
                  <a:pt x="427246" y="247216"/>
                  <a:pt x="405477" y="225508"/>
                  <a:pt x="377827" y="225508"/>
                </a:cubicBezTo>
                <a:lnTo>
                  <a:pt x="322465" y="225508"/>
                </a:lnTo>
                <a:cubicBezTo>
                  <a:pt x="294755" y="225508"/>
                  <a:pt x="273047" y="247276"/>
                  <a:pt x="273047" y="274927"/>
                </a:cubicBezTo>
                <a:cubicBezTo>
                  <a:pt x="274926" y="298635"/>
                  <a:pt x="296695" y="320404"/>
                  <a:pt x="324406" y="320404"/>
                </a:cubicBezTo>
                <a:close/>
                <a:moveTo>
                  <a:pt x="352056" y="0"/>
                </a:moveTo>
                <a:cubicBezTo>
                  <a:pt x="158262" y="0"/>
                  <a:pt x="0" y="158201"/>
                  <a:pt x="0" y="352056"/>
                </a:cubicBezTo>
                <a:cubicBezTo>
                  <a:pt x="0" y="545912"/>
                  <a:pt x="158201" y="702111"/>
                  <a:pt x="352056" y="702111"/>
                </a:cubicBezTo>
                <a:cubicBezTo>
                  <a:pt x="545911" y="702111"/>
                  <a:pt x="704112" y="543910"/>
                  <a:pt x="704112" y="352056"/>
                </a:cubicBezTo>
                <a:cubicBezTo>
                  <a:pt x="702111" y="158201"/>
                  <a:pt x="543910" y="0"/>
                  <a:pt x="352056" y="0"/>
                </a:cubicBezTo>
                <a:close/>
              </a:path>
            </a:pathLst>
          </a:custGeom>
          <a:solidFill>
            <a:srgbClr val="002060"/>
          </a:solidFill>
          <a:ln w="606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A42DE79-437F-4A07-819F-29184F3FBABB}"/>
              </a:ext>
            </a:extLst>
          </p:cNvPr>
          <p:cNvSpPr/>
          <p:nvPr/>
        </p:nvSpPr>
        <p:spPr>
          <a:xfrm>
            <a:off x="2919980" y="3825921"/>
            <a:ext cx="1023417" cy="1083621"/>
          </a:xfrm>
          <a:custGeom>
            <a:avLst/>
            <a:gdLst>
              <a:gd name="connsiteX0" fmla="*/ 511106 w 1511124"/>
              <a:gd name="connsiteY0" fmla="*/ 0 h 1600018"/>
              <a:gd name="connsiteX1" fmla="*/ 1022212 w 1511124"/>
              <a:gd name="connsiteY1" fmla="*/ 0 h 1600018"/>
              <a:gd name="connsiteX2" fmla="*/ 1022212 w 1511124"/>
              <a:gd name="connsiteY2" fmla="*/ 511106 h 1600018"/>
              <a:gd name="connsiteX3" fmla="*/ 1511125 w 1511124"/>
              <a:gd name="connsiteY3" fmla="*/ 511106 h 1600018"/>
              <a:gd name="connsiteX4" fmla="*/ 1511125 w 1511124"/>
              <a:gd name="connsiteY4" fmla="*/ 1088912 h 1600018"/>
              <a:gd name="connsiteX5" fmla="*/ 1022212 w 1511124"/>
              <a:gd name="connsiteY5" fmla="*/ 1088912 h 1600018"/>
              <a:gd name="connsiteX6" fmla="*/ 1022212 w 1511124"/>
              <a:gd name="connsiteY6" fmla="*/ 1600018 h 1600018"/>
              <a:gd name="connsiteX7" fmla="*/ 511106 w 1511124"/>
              <a:gd name="connsiteY7" fmla="*/ 1600018 h 1600018"/>
              <a:gd name="connsiteX8" fmla="*/ 511106 w 1511124"/>
              <a:gd name="connsiteY8" fmla="*/ 1088912 h 1600018"/>
              <a:gd name="connsiteX9" fmla="*/ 0 w 1511124"/>
              <a:gd name="connsiteY9" fmla="*/ 1088912 h 1600018"/>
              <a:gd name="connsiteX10" fmla="*/ 0 w 1511124"/>
              <a:gd name="connsiteY10" fmla="*/ 511106 h 1600018"/>
              <a:gd name="connsiteX11" fmla="*/ 511106 w 1511124"/>
              <a:gd name="connsiteY11" fmla="*/ 511106 h 160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11124" h="1600018">
                <a:moveTo>
                  <a:pt x="511106" y="0"/>
                </a:moveTo>
                <a:lnTo>
                  <a:pt x="1022212" y="0"/>
                </a:lnTo>
                <a:lnTo>
                  <a:pt x="1022212" y="511106"/>
                </a:lnTo>
                <a:lnTo>
                  <a:pt x="1511125" y="511106"/>
                </a:lnTo>
                <a:lnTo>
                  <a:pt x="1511125" y="1088912"/>
                </a:lnTo>
                <a:lnTo>
                  <a:pt x="1022212" y="1088912"/>
                </a:lnTo>
                <a:lnTo>
                  <a:pt x="1022212" y="1600018"/>
                </a:lnTo>
                <a:lnTo>
                  <a:pt x="511106" y="1600018"/>
                </a:lnTo>
                <a:lnTo>
                  <a:pt x="511106" y="1088912"/>
                </a:lnTo>
                <a:lnTo>
                  <a:pt x="0" y="1088912"/>
                </a:lnTo>
                <a:lnTo>
                  <a:pt x="0" y="511106"/>
                </a:lnTo>
                <a:lnTo>
                  <a:pt x="511106" y="511106"/>
                </a:ln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00206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BFF1FC-912A-4B19-B41D-983564A2B9AC}"/>
              </a:ext>
            </a:extLst>
          </p:cNvPr>
          <p:cNvSpPr txBox="1"/>
          <p:nvPr/>
        </p:nvSpPr>
        <p:spPr>
          <a:xfrm>
            <a:off x="391886" y="6347501"/>
            <a:ext cx="172227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Schnieder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val="2145774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DA6CC-5BEB-ACED-9ECA-F3A721052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11" y="245384"/>
            <a:ext cx="11329392" cy="1230313"/>
          </a:xfrm>
        </p:spPr>
        <p:txBody>
          <a:bodyPr>
            <a:normAutofit/>
          </a:bodyPr>
          <a:lstStyle/>
          <a:p>
            <a:r>
              <a:rPr lang="en-US" sz="4000" i="1">
                <a:solidFill>
                  <a:srgbClr val="800000"/>
                </a:solidFill>
                <a:ea typeface="+mj-lt"/>
                <a:cs typeface="+mj-lt"/>
              </a:rPr>
              <a:t>State Policy Option:</a:t>
            </a:r>
            <a:r>
              <a:rPr lang="en-US" sz="4000"/>
              <a:t> </a:t>
            </a:r>
            <a:br>
              <a:rPr lang="en-US" sz="4000"/>
            </a:br>
            <a:r>
              <a:rPr lang="en-US" sz="4000"/>
              <a:t>Establish or Increase Minimum Wage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E6C70D-4ED7-2BD2-A1CC-449616ED12E7}"/>
              </a:ext>
            </a:extLst>
          </p:cNvPr>
          <p:cNvSpPr txBox="1"/>
          <p:nvPr/>
        </p:nvSpPr>
        <p:spPr>
          <a:xfrm>
            <a:off x="8954580" y="6231642"/>
            <a:ext cx="20481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  <a:hlinkClick r:id="rId3"/>
              </a:rPr>
              <a:t>EPI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2023 - graphic)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  <a:hlinkClick r:id="rId4"/>
              </a:rPr>
              <a:t>EPI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CF808-95B7-4803-CA79-F93E4F12AA20}"/>
              </a:ext>
            </a:extLst>
          </p:cNvPr>
          <p:cNvSpPr txBox="1"/>
          <p:nvPr/>
        </p:nvSpPr>
        <p:spPr>
          <a:xfrm>
            <a:off x="7615481" y="1863074"/>
            <a:ext cx="3897022" cy="3046988"/>
          </a:xfrm>
          <a:prstGeom prst="rect">
            <a:avLst/>
          </a:prstGeom>
          <a:solidFill>
            <a:schemeClr val="accent3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91440" tIns="182880" rIns="9144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18 states + D.C.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have adopted minimum wages of $12 or higher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The current federal minimum wage of $7.25 per hour is now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worth less than at any point since 1956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A worker paid the current federal minimum wage earns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40% less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than a minimum wage worker in 1968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     </a:t>
            </a: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(as of January 2023)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9C4EBE-E1B4-B189-BB9A-7A026DAA09BC}"/>
              </a:ext>
            </a:extLst>
          </p:cNvPr>
          <p:cNvGrpSpPr/>
          <p:nvPr/>
        </p:nvGrpSpPr>
        <p:grpSpPr>
          <a:xfrm>
            <a:off x="144731" y="2311231"/>
            <a:ext cx="4454352" cy="4462054"/>
            <a:chOff x="263470" y="2395946"/>
            <a:chExt cx="4454352" cy="446205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7858C9A-A0A4-8544-0471-4330107237DD}"/>
                </a:ext>
              </a:extLst>
            </p:cNvPr>
            <p:cNvSpPr/>
            <p:nvPr/>
          </p:nvSpPr>
          <p:spPr>
            <a:xfrm>
              <a:off x="1959123" y="2395946"/>
              <a:ext cx="2758699" cy="685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4944B8-947E-3B3A-61D7-CC2B916C4A35}"/>
                </a:ext>
              </a:extLst>
            </p:cNvPr>
            <p:cNvSpPr/>
            <p:nvPr/>
          </p:nvSpPr>
          <p:spPr>
            <a:xfrm>
              <a:off x="263470" y="5927422"/>
              <a:ext cx="2975676" cy="930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774E73-770C-B450-F4F8-C43BFDE75533}"/>
              </a:ext>
            </a:extLst>
          </p:cNvPr>
          <p:cNvGrpSpPr/>
          <p:nvPr/>
        </p:nvGrpSpPr>
        <p:grpSpPr>
          <a:xfrm>
            <a:off x="172027" y="1602960"/>
            <a:ext cx="6647391" cy="5255040"/>
            <a:chOff x="172027" y="1602960"/>
            <a:chExt cx="6647391" cy="5255040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DE8A1F84-004C-F6DF-19C0-EFD4A5A9F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493" t="30642" r="34261" b="12033"/>
            <a:stretch/>
          </p:blipFill>
          <p:spPr>
            <a:xfrm>
              <a:off x="445984" y="1602960"/>
              <a:ext cx="6373434" cy="521365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C9FC87-29AC-4466-B0DC-0DBFEDF32D7B}"/>
                </a:ext>
              </a:extLst>
            </p:cNvPr>
            <p:cNvSpPr/>
            <p:nvPr/>
          </p:nvSpPr>
          <p:spPr>
            <a:xfrm>
              <a:off x="1840384" y="1602960"/>
              <a:ext cx="2758699" cy="708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25677A-B109-B6FD-0764-2FC0AA7E4CB3}"/>
                </a:ext>
              </a:extLst>
            </p:cNvPr>
            <p:cNvSpPr/>
            <p:nvPr/>
          </p:nvSpPr>
          <p:spPr>
            <a:xfrm>
              <a:off x="172027" y="6149729"/>
              <a:ext cx="4153099" cy="708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4938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2640E-8EA4-4E84-A18E-809D1BBF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81" y="4308"/>
            <a:ext cx="10428514" cy="1325563"/>
          </a:xfrm>
        </p:spPr>
        <p:txBody>
          <a:bodyPr/>
          <a:lstStyle/>
          <a:p>
            <a:r>
              <a:rPr lang="en-US"/>
              <a:t>Paid Family Leave (PFL)</a:t>
            </a:r>
          </a:p>
        </p:txBody>
      </p:sp>
      <p:pic>
        <p:nvPicPr>
          <p:cNvPr id="4" name="Graphic 4" descr="Pregnant lady with solid fill">
            <a:extLst>
              <a:ext uri="{FF2B5EF4-FFF2-40B4-BE49-F238E27FC236}">
                <a16:creationId xmlns:a16="http://schemas.microsoft.com/office/drawing/2014/main" id="{441D01F5-EFB2-44CB-9089-7BE08DFAC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781" y="2097975"/>
            <a:ext cx="3654925" cy="361978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CC65B3-D1FD-45CF-815C-61A7DA1CF385}"/>
              </a:ext>
            </a:extLst>
          </p:cNvPr>
          <p:cNvSpPr txBox="1"/>
          <p:nvPr/>
        </p:nvSpPr>
        <p:spPr>
          <a:xfrm>
            <a:off x="3576979" y="2097975"/>
            <a:ext cx="7295460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Compared to states with no PFL policy, the implementation of California’s 2004 PFL policy </a:t>
            </a:r>
            <a:r>
              <a:rPr kumimoji="0" lang="en-US" sz="25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(up to 12 weeks of partially paid leave)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was associated with a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decrease in hospital admissions for abusive head trauma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: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among children &lt;1 year old </a:t>
            </a:r>
            <a:r>
              <a:rPr kumimoji="0" lang="en-US" sz="30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and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 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among children &lt; 2 years 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BD33DF-39DD-4908-A769-E9D321469C83}"/>
              </a:ext>
            </a:extLst>
          </p:cNvPr>
          <p:cNvSpPr txBox="1"/>
          <p:nvPr/>
        </p:nvSpPr>
        <p:spPr>
          <a:xfrm>
            <a:off x="421787" y="6036775"/>
            <a:ext cx="274320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Klevens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2016)</a:t>
            </a:r>
          </a:p>
        </p:txBody>
      </p:sp>
    </p:spTree>
    <p:extLst>
      <p:ext uri="{BB962C8B-B14F-4D97-AF65-F5344CB8AC3E}">
        <p14:creationId xmlns:p14="http://schemas.microsoft.com/office/powerpoint/2010/main" val="929865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A5B9A-3F9E-E443-53E0-E70B454A1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73" y="134937"/>
            <a:ext cx="10659093" cy="1325563"/>
          </a:xfrm>
        </p:spPr>
        <p:txBody>
          <a:bodyPr>
            <a:normAutofit/>
          </a:bodyPr>
          <a:lstStyle/>
          <a:p>
            <a:r>
              <a:rPr lang="en-US" sz="4000" i="1">
                <a:solidFill>
                  <a:srgbClr val="800000"/>
                </a:solidFill>
                <a:ea typeface="+mj-lt"/>
                <a:cs typeface="+mj-lt"/>
              </a:rPr>
              <a:t>State Policy Option:</a:t>
            </a:r>
            <a:r>
              <a:rPr lang="en-US" sz="4000" i="1">
                <a:solidFill>
                  <a:srgbClr val="800000"/>
                </a:solidFill>
              </a:rPr>
              <a:t> </a:t>
            </a:r>
            <a:r>
              <a:rPr lang="en-US" sz="4000"/>
              <a:t> </a:t>
            </a:r>
            <a:br>
              <a:rPr lang="en-US" sz="4000"/>
            </a:br>
            <a:r>
              <a:rPr lang="en-US" sz="4000"/>
              <a:t>Establish Paid Family Leave Policies</a:t>
            </a:r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94E74F4-5CBF-37BF-AD61-07F9F961A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56" t="4775" r="38259" b="3040"/>
          <a:stretch/>
        </p:blipFill>
        <p:spPr>
          <a:xfrm>
            <a:off x="237506" y="1554012"/>
            <a:ext cx="5858494" cy="519366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82229-EC8B-7B08-9B5B-9F18690718C0}"/>
              </a:ext>
            </a:extLst>
          </p:cNvPr>
          <p:cNvSpPr txBox="1"/>
          <p:nvPr/>
        </p:nvSpPr>
        <p:spPr>
          <a:xfrm>
            <a:off x="8267854" y="5952713"/>
            <a:ext cx="287889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  <a:hlinkClick r:id="rId4"/>
              </a:rPr>
              <a:t>Prenatal-to-3 Policy Impact Center (PN3)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2022 - graphic) 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  <a:hlinkClick r:id="rId5"/>
              </a:rPr>
              <a:t>KFF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 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395A8-783B-AAE4-3B3A-7C509DECD8F6}"/>
              </a:ext>
            </a:extLst>
          </p:cNvPr>
          <p:cNvSpPr txBox="1"/>
          <p:nvPr/>
        </p:nvSpPr>
        <p:spPr>
          <a:xfrm>
            <a:off x="7338350" y="1873298"/>
            <a:ext cx="3993266" cy="2277547"/>
          </a:xfrm>
          <a:prstGeom prst="rect">
            <a:avLst/>
          </a:prstGeom>
          <a:solidFill>
            <a:schemeClr val="accent3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91440" tIns="182880" rIns="9144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Less than 1 in 4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workers have access to paid family leave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11 states + D.C.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have adopted a statewide paid family leave program (but not all are fully implemented)  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 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 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</a:t>
            </a: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(as of 2022)</a:t>
            </a:r>
          </a:p>
        </p:txBody>
      </p:sp>
    </p:spTree>
    <p:extLst>
      <p:ext uri="{BB962C8B-B14F-4D97-AF65-F5344CB8AC3E}">
        <p14:creationId xmlns:p14="http://schemas.microsoft.com/office/powerpoint/2010/main" val="2723661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55EF-9CB7-7442-8024-C74904E6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67" y="455662"/>
            <a:ext cx="7329079" cy="929996"/>
          </a:xfrm>
        </p:spPr>
        <p:txBody>
          <a:bodyPr>
            <a:noAutofit/>
          </a:bodyPr>
          <a:lstStyle/>
          <a:p>
            <a:r>
              <a:rPr lang="en-US"/>
              <a:t>Unemployment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E765A-6058-9D4A-8E70-537CD61A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649" y="2528480"/>
            <a:ext cx="7104231" cy="35102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>
                <a:ea typeface="+mn-lt"/>
                <a:cs typeface="+mn-lt"/>
              </a:rPr>
              <a:t>States that </a:t>
            </a:r>
            <a:r>
              <a:rPr lang="en-US" sz="3200" u="sng">
                <a:ea typeface="+mn-lt"/>
                <a:cs typeface="+mn-lt"/>
              </a:rPr>
              <a:t>extended the duration</a:t>
            </a:r>
            <a:r>
              <a:rPr lang="en-US" sz="3200">
                <a:ea typeface="+mn-lt"/>
                <a:cs typeface="+mn-lt"/>
              </a:rPr>
              <a:t> of unemployment benefits at the onset of the Great Recession saw </a:t>
            </a:r>
            <a:r>
              <a:rPr lang="en-US" sz="3200" b="1">
                <a:ea typeface="+mn-lt"/>
                <a:cs typeface="+mn-lt"/>
              </a:rPr>
              <a:t>smaller increases in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b="1">
                <a:ea typeface="+mn-lt"/>
                <a:cs typeface="+mn-lt"/>
              </a:rPr>
              <a:t>substantiated neglect reports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600" i="1">
                <a:ea typeface="+mn-lt"/>
                <a:cs typeface="+mn-lt"/>
              </a:rPr>
              <a:t>(compared to states that didn’t extend unemployment benefits) </a:t>
            </a:r>
            <a:endParaRPr lang="en-US" sz="2600" i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BFF1FC-912A-4B19-B41D-983564A2B9AC}"/>
              </a:ext>
            </a:extLst>
          </p:cNvPr>
          <p:cNvSpPr txBox="1"/>
          <p:nvPr/>
        </p:nvSpPr>
        <p:spPr>
          <a:xfrm>
            <a:off x="424305" y="6402338"/>
            <a:ext cx="17081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(Brown, 2020)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Garamond"/>
                <a:cs typeface="Garamond"/>
              </a:rPr>
              <a:t>​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9" name="Graphic 8" descr="Briefcase with solid fill">
            <a:extLst>
              <a:ext uri="{FF2B5EF4-FFF2-40B4-BE49-F238E27FC236}">
                <a16:creationId xmlns:a16="http://schemas.microsoft.com/office/drawing/2014/main" id="{62BCAA09-D820-4E26-BF8D-8D40BFBD4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4305" y="2303012"/>
            <a:ext cx="2958353" cy="295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28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AD659-F2B2-6DF6-7D70-4ECDE439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134937"/>
            <a:ext cx="11557907" cy="1325563"/>
          </a:xfrm>
        </p:spPr>
        <p:txBody>
          <a:bodyPr/>
          <a:lstStyle/>
          <a:p>
            <a:r>
              <a:rPr lang="en-US" i="1">
                <a:solidFill>
                  <a:srgbClr val="800000"/>
                </a:solidFill>
                <a:ea typeface="+mj-lt"/>
                <a:cs typeface="+mj-lt"/>
              </a:rPr>
              <a:t>State Policy Option:</a:t>
            </a:r>
            <a:r>
              <a:rPr lang="en-US"/>
              <a:t> </a:t>
            </a:r>
            <a:br>
              <a:rPr lang="en-US"/>
            </a:br>
            <a:r>
              <a:rPr lang="en-US"/>
              <a:t>Expand Unemployment Benefits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EFAF7-D072-DFCC-89DE-50D5DB028939}"/>
              </a:ext>
            </a:extLst>
          </p:cNvPr>
          <p:cNvSpPr txBox="1"/>
          <p:nvPr/>
        </p:nvSpPr>
        <p:spPr>
          <a:xfrm>
            <a:off x="8925486" y="6252883"/>
            <a:ext cx="1809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89B37-66F4-F76A-CD14-D6237E61CA5C}"/>
              </a:ext>
            </a:extLst>
          </p:cNvPr>
          <p:cNvSpPr txBox="1"/>
          <p:nvPr/>
        </p:nvSpPr>
        <p:spPr>
          <a:xfrm>
            <a:off x="8808334" y="6437549"/>
            <a:ext cx="212779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  <a:hlinkClick r:id="rId2"/>
              </a:rPr>
              <a:t>CBPP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2022- graphic)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185EC7-10D1-BE9B-4C2B-9E5A618DC92E}"/>
              </a:ext>
            </a:extLst>
          </p:cNvPr>
          <p:cNvSpPr txBox="1"/>
          <p:nvPr/>
        </p:nvSpPr>
        <p:spPr>
          <a:xfrm>
            <a:off x="7305433" y="2143430"/>
            <a:ext cx="4053898" cy="1277273"/>
          </a:xfrm>
          <a:prstGeom prst="rect">
            <a:avLst/>
          </a:prstGeom>
          <a:solidFill>
            <a:schemeClr val="accent3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274320" tIns="182880" rIns="9144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Only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two states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provide more than 26 weeks of unemployment benefits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(as of November 2022)</a:t>
            </a:r>
          </a:p>
        </p:txBody>
      </p:sp>
      <p:pic>
        <p:nvPicPr>
          <p:cNvPr id="4" name="Picture 6" descr="Map&#10;&#10;Description automatically generated">
            <a:extLst>
              <a:ext uri="{FF2B5EF4-FFF2-40B4-BE49-F238E27FC236}">
                <a16:creationId xmlns:a16="http://schemas.microsoft.com/office/drawing/2014/main" id="{90FA6023-7848-AF4D-3FFF-B04158E19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37" t="23522" r="28305" b="14524"/>
          <a:stretch/>
        </p:blipFill>
        <p:spPr>
          <a:xfrm>
            <a:off x="464202" y="1555506"/>
            <a:ext cx="6033694" cy="52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72FE-E3DD-7C3B-819A-9EF17DCE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Concrete Supports:</a:t>
            </a:r>
            <a:br>
              <a:rPr lang="en-US" b="1" dirty="0"/>
            </a:br>
            <a:r>
              <a:rPr lang="en-US" b="1" dirty="0"/>
              <a:t>Home Visiting &amp; Child Care</a:t>
            </a:r>
          </a:p>
        </p:txBody>
      </p:sp>
    </p:spTree>
    <p:extLst>
      <p:ext uri="{BB962C8B-B14F-4D97-AF65-F5344CB8AC3E}">
        <p14:creationId xmlns:p14="http://schemas.microsoft.com/office/powerpoint/2010/main" val="2518829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DA1D9-4031-4E23-9419-4B2C476D7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71" y="271734"/>
            <a:ext cx="11870656" cy="1147763"/>
          </a:xfrm>
        </p:spPr>
        <p:txBody>
          <a:bodyPr>
            <a:noAutofit/>
          </a:bodyPr>
          <a:lstStyle/>
          <a:p>
            <a:r>
              <a:rPr lang="en-US" sz="3300"/>
              <a:t>Universal Home Visiting with Economic &amp; Concrete Supports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111F4-0C28-4457-BB42-00CC54915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735" y="1581386"/>
            <a:ext cx="7476511" cy="48754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700" b="1" dirty="0"/>
              <a:t>Family Connects (FC)</a:t>
            </a:r>
            <a:r>
              <a:rPr lang="en-US" sz="2700" dirty="0"/>
              <a:t> </a:t>
            </a:r>
            <a:r>
              <a:rPr lang="en-US" sz="2400" dirty="0"/>
              <a:t>is a short-term, community-wide nurse home visiting program for families with newborns</a:t>
            </a:r>
            <a:endParaRPr lang="en-US" sz="2300" dirty="0"/>
          </a:p>
          <a:p>
            <a:pPr>
              <a:lnSpc>
                <a:spcPct val="100000"/>
              </a:lnSpc>
            </a:pPr>
            <a:r>
              <a:rPr lang="en-US" sz="2300" b="1" dirty="0"/>
              <a:t>Focuses on addressing material needs:</a:t>
            </a:r>
            <a:r>
              <a:rPr lang="en-US" sz="2300" dirty="0"/>
              <a:t> </a:t>
            </a:r>
            <a:r>
              <a:rPr lang="en-US" sz="2200" dirty="0"/>
              <a:t>1</a:t>
            </a:r>
            <a:r>
              <a:rPr lang="en-US" sz="2200" dirty="0">
                <a:latin typeface="Times New Roman"/>
                <a:cs typeface="Times New Roman"/>
              </a:rPr>
              <a:t>–</a:t>
            </a:r>
            <a:r>
              <a:rPr lang="en-US" sz="2200" dirty="0"/>
              <a:t>3 home visits to assess family needs, connect families to community resources, and provide education &amp; intervention as needed</a:t>
            </a:r>
            <a:endParaRPr lang="en-US" sz="2200" u="sng" dirty="0"/>
          </a:p>
          <a:p>
            <a:pPr>
              <a:lnSpc>
                <a:spcPct val="100000"/>
              </a:lnSpc>
            </a:pPr>
            <a:r>
              <a:rPr lang="en-US" sz="2300" b="1" dirty="0"/>
              <a:t>Randomized clinical trials</a:t>
            </a:r>
            <a:r>
              <a:rPr lang="en-US" sz="2200" dirty="0"/>
              <a:t> of all families with births in select hospitals in Durham, NC over a 6-month period found that families randomly assigned to FC experienced: </a:t>
            </a:r>
          </a:p>
          <a:p>
            <a:pPr lvl="1">
              <a:lnSpc>
                <a:spcPct val="100000"/>
              </a:lnSpc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en-US" sz="2200" b="1" dirty="0">
                <a:solidFill>
                  <a:schemeClr val="accent3"/>
                </a:solidFill>
              </a:rPr>
              <a:t>More positive maternal mental health </a:t>
            </a:r>
            <a:r>
              <a:rPr lang="en-US" sz="2200" dirty="0"/>
              <a:t>(at age 6 months)</a:t>
            </a:r>
            <a:r>
              <a:rPr lang="en-US" sz="1600" dirty="0"/>
              <a:t>*</a:t>
            </a:r>
            <a:r>
              <a:rPr lang="en-US" sz="2200" dirty="0"/>
              <a:t> </a:t>
            </a:r>
            <a:endParaRPr lang="en-US" sz="2200" u="sng" dirty="0"/>
          </a:p>
          <a:p>
            <a:pPr lvl="1">
              <a:lnSpc>
                <a:spcPct val="100000"/>
              </a:lnSpc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en-US" sz="2200" b="1" u="sng" dirty="0">
                <a:solidFill>
                  <a:schemeClr val="accent3"/>
                </a:solidFill>
              </a:rPr>
              <a:t>44% lower</a:t>
            </a:r>
            <a:r>
              <a:rPr lang="en-US" sz="2200" b="1" dirty="0">
                <a:solidFill>
                  <a:schemeClr val="accent3"/>
                </a:solidFill>
              </a:rPr>
              <a:t> rate of CPS investigations </a:t>
            </a:r>
            <a:r>
              <a:rPr lang="en-US" sz="2200" dirty="0"/>
              <a:t>(through age 2) </a:t>
            </a:r>
          </a:p>
          <a:p>
            <a:pPr lvl="1">
              <a:lnSpc>
                <a:spcPct val="100000"/>
              </a:lnSpc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en-US" sz="2200" b="1" u="sng" dirty="0">
                <a:solidFill>
                  <a:schemeClr val="accent3"/>
                </a:solidFill>
              </a:rPr>
              <a:t>39% fewer</a:t>
            </a:r>
            <a:r>
              <a:rPr lang="en-US" sz="2200" b="1" dirty="0">
                <a:solidFill>
                  <a:schemeClr val="accent3"/>
                </a:solidFill>
              </a:rPr>
              <a:t> CPS investigations </a:t>
            </a:r>
            <a:r>
              <a:rPr lang="en-US" sz="2200" dirty="0"/>
              <a:t>(through age 5)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300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i="1" dirty="0"/>
              <a:t>(compared to families who didn’t receive FC)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2000" i="1" dirty="0"/>
          </a:p>
          <a:p>
            <a:pPr>
              <a:lnSpc>
                <a:spcPts val="2500"/>
              </a:lnSpc>
            </a:pPr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160300-DE57-4113-9E74-9A375699161A}"/>
              </a:ext>
            </a:extLst>
          </p:cNvPr>
          <p:cNvSpPr txBox="1"/>
          <p:nvPr/>
        </p:nvSpPr>
        <p:spPr>
          <a:xfrm>
            <a:off x="-1" y="6210622"/>
            <a:ext cx="22107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(Goodman, 2021)(RCT)</a:t>
            </a:r>
          </a:p>
          <a:p>
            <a:r>
              <a:rPr lang="en-US" sz="1600"/>
              <a:t>(Dodge, 2019)(RCT)</a:t>
            </a:r>
          </a:p>
        </p:txBody>
      </p:sp>
      <p:pic>
        <p:nvPicPr>
          <p:cNvPr id="5" name="Graphic 5" descr="Woman with baby with solid fill">
            <a:extLst>
              <a:ext uri="{FF2B5EF4-FFF2-40B4-BE49-F238E27FC236}">
                <a16:creationId xmlns:a16="http://schemas.microsoft.com/office/drawing/2014/main" id="{7F363554-8A3F-441D-BFCE-2F59CE700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01626" y="2683971"/>
            <a:ext cx="2743200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22F0CC-6D08-98B2-9E8D-5AE18231275E}"/>
              </a:ext>
            </a:extLst>
          </p:cNvPr>
          <p:cNvSpPr txBox="1"/>
          <p:nvPr/>
        </p:nvSpPr>
        <p:spPr>
          <a:xfrm>
            <a:off x="8059697" y="6456918"/>
            <a:ext cx="300535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/>
              <a:t>* Approaches statistical significance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8D8F9C-8925-FB14-D590-9AC1C7D3D62B}"/>
              </a:ext>
            </a:extLst>
          </p:cNvPr>
          <p:cNvSpPr txBox="1"/>
          <p:nvPr/>
        </p:nvSpPr>
        <p:spPr>
          <a:xfrm>
            <a:off x="9107213" y="2105561"/>
            <a:ext cx="2818441" cy="2646878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3"/>
            </a:solidFill>
          </a:ln>
        </p:spPr>
        <p:txBody>
          <a:bodyPr wrap="square" lIns="182880" tIns="274320" rIns="182880" bIns="274320" rtlCol="0" anchor="t">
            <a:spAutoFit/>
          </a:bodyPr>
          <a:lstStyle/>
          <a:p>
            <a:r>
              <a:rPr lang="en-US" sz="1700" i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“The f</a:t>
            </a:r>
            <a:r>
              <a:rPr lang="en-US" sz="1700" i="1">
                <a:solidFill>
                  <a:schemeClr val="bg1"/>
                </a:solidFill>
                <a:latin typeface="+mj-lt"/>
              </a:rPr>
              <a:t>indings… suggest that, when implemented with high quality &amp; broad reach, a brief postpartum nurse home visiting program can </a:t>
            </a:r>
            <a:r>
              <a:rPr lang="en-US" sz="1700" b="1" i="1">
                <a:solidFill>
                  <a:schemeClr val="bg1"/>
                </a:solidFill>
                <a:latin typeface="+mj-lt"/>
              </a:rPr>
              <a:t>reduce population rates of child maltreatment</a:t>
            </a:r>
            <a:r>
              <a:rPr lang="en-US" sz="1700" i="1">
                <a:solidFill>
                  <a:schemeClr val="bg1"/>
                </a:solidFill>
                <a:latin typeface="+mj-lt"/>
              </a:rPr>
              <a:t> .”</a:t>
            </a:r>
          </a:p>
        </p:txBody>
      </p:sp>
    </p:spTree>
    <p:extLst>
      <p:ext uri="{BB962C8B-B14F-4D97-AF65-F5344CB8AC3E}">
        <p14:creationId xmlns:p14="http://schemas.microsoft.com/office/powerpoint/2010/main" val="807495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23AB0-ED5F-624D-36AB-477E6062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07" y="134938"/>
            <a:ext cx="11712991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400" i="1">
                <a:solidFill>
                  <a:srgbClr val="800000"/>
                </a:solidFill>
              </a:rPr>
              <a:t>State Policy Option: </a:t>
            </a:r>
            <a:r>
              <a:rPr lang="en-US" sz="3400"/>
              <a:t>Fund Universal Home Visiting to Prevent Child Welfare Involvement at the Population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9B0A4-F15C-666D-3CE9-B8A5AD8B5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760" y="1596281"/>
            <a:ext cx="6352581" cy="500179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5840732-E7B4-6A6E-7821-C325CC8886FE}"/>
              </a:ext>
            </a:extLst>
          </p:cNvPr>
          <p:cNvSpPr/>
          <p:nvPr/>
        </p:nvSpPr>
        <p:spPr>
          <a:xfrm>
            <a:off x="723419" y="2208108"/>
            <a:ext cx="1567180" cy="3334149"/>
          </a:xfrm>
          <a:custGeom>
            <a:avLst/>
            <a:gdLst>
              <a:gd name="connsiteX0" fmla="*/ 149606 w 181193"/>
              <a:gd name="connsiteY0" fmla="*/ 138293 h 377953"/>
              <a:gd name="connsiteX1" fmla="*/ 143361 w 181193"/>
              <a:gd name="connsiteY1" fmla="*/ 131686 h 377953"/>
              <a:gd name="connsiteX2" fmla="*/ 146439 w 181193"/>
              <a:gd name="connsiteY2" fmla="*/ 120464 h 377953"/>
              <a:gd name="connsiteX3" fmla="*/ 157752 w 181193"/>
              <a:gd name="connsiteY3" fmla="*/ 106073 h 377953"/>
              <a:gd name="connsiteX4" fmla="*/ 160920 w 181193"/>
              <a:gd name="connsiteY4" fmla="*/ 100462 h 377953"/>
              <a:gd name="connsiteX5" fmla="*/ 174043 w 181193"/>
              <a:gd name="connsiteY5" fmla="*/ 61001 h 377953"/>
              <a:gd name="connsiteX6" fmla="*/ 165898 w 181193"/>
              <a:gd name="connsiteY6" fmla="*/ 55390 h 377953"/>
              <a:gd name="connsiteX7" fmla="*/ 87067 w 181193"/>
              <a:gd name="connsiteY7" fmla="*/ 0 h 377953"/>
              <a:gd name="connsiteX8" fmla="*/ 46701 w 181193"/>
              <a:gd name="connsiteY8" fmla="*/ 65074 h 377953"/>
              <a:gd name="connsiteX9" fmla="*/ 46067 w 181193"/>
              <a:gd name="connsiteY9" fmla="*/ 93221 h 377953"/>
              <a:gd name="connsiteX10" fmla="*/ 39461 w 181193"/>
              <a:gd name="connsiteY10" fmla="*/ 103539 h 377953"/>
              <a:gd name="connsiteX11" fmla="*/ 62902 w 181193"/>
              <a:gd name="connsiteY11" fmla="*/ 137298 h 377953"/>
              <a:gd name="connsiteX12" fmla="*/ 100824 w 181193"/>
              <a:gd name="connsiteY12" fmla="*/ 159834 h 377953"/>
              <a:gd name="connsiteX13" fmla="*/ 100824 w 181193"/>
              <a:gd name="connsiteY13" fmla="*/ 193683 h 377953"/>
              <a:gd name="connsiteX14" fmla="*/ 49145 w 181193"/>
              <a:gd name="connsiteY14" fmla="*/ 221831 h 377953"/>
              <a:gd name="connsiteX15" fmla="*/ 12852 w 181193"/>
              <a:gd name="connsiteY15" fmla="*/ 245905 h 377953"/>
              <a:gd name="connsiteX16" fmla="*/ 13847 w 181193"/>
              <a:gd name="connsiteY16" fmla="*/ 249978 h 377953"/>
              <a:gd name="connsiteX17" fmla="*/ 4073 w 181193"/>
              <a:gd name="connsiteY17" fmla="*/ 273148 h 377953"/>
              <a:gd name="connsiteX18" fmla="*/ 0 w 181193"/>
              <a:gd name="connsiteY18" fmla="*/ 277220 h 377953"/>
              <a:gd name="connsiteX19" fmla="*/ 995 w 181193"/>
              <a:gd name="connsiteY19" fmla="*/ 280660 h 377953"/>
              <a:gd name="connsiteX20" fmla="*/ 12852 w 181193"/>
              <a:gd name="connsiteY20" fmla="*/ 311975 h 377953"/>
              <a:gd name="connsiteX21" fmla="*/ 25975 w 181193"/>
              <a:gd name="connsiteY21" fmla="*/ 326365 h 377953"/>
              <a:gd name="connsiteX22" fmla="*/ 55752 w 181193"/>
              <a:gd name="connsiteY22" fmla="*/ 366731 h 377953"/>
              <a:gd name="connsiteX23" fmla="*/ 63535 w 181193"/>
              <a:gd name="connsiteY23" fmla="*/ 377954 h 377953"/>
              <a:gd name="connsiteX24" fmla="*/ 78921 w 181193"/>
              <a:gd name="connsiteY24" fmla="*/ 362658 h 377953"/>
              <a:gd name="connsiteX25" fmla="*/ 103901 w 181193"/>
              <a:gd name="connsiteY25" fmla="*/ 341661 h 377953"/>
              <a:gd name="connsiteX26" fmla="*/ 110146 w 181193"/>
              <a:gd name="connsiteY26" fmla="*/ 324736 h 377953"/>
              <a:gd name="connsiteX27" fmla="*/ 125532 w 181193"/>
              <a:gd name="connsiteY27" fmla="*/ 302291 h 377953"/>
              <a:gd name="connsiteX28" fmla="*/ 141823 w 181193"/>
              <a:gd name="connsiteY28" fmla="*/ 286271 h 377953"/>
              <a:gd name="connsiteX29" fmla="*/ 156214 w 181193"/>
              <a:gd name="connsiteY29" fmla="*/ 267536 h 377953"/>
              <a:gd name="connsiteX30" fmla="*/ 164902 w 181193"/>
              <a:gd name="connsiteY30" fmla="*/ 238755 h 377953"/>
              <a:gd name="connsiteX31" fmla="*/ 172143 w 181193"/>
              <a:gd name="connsiteY31" fmla="*/ 217758 h 377953"/>
              <a:gd name="connsiteX32" fmla="*/ 173048 w 181193"/>
              <a:gd name="connsiteY32" fmla="*/ 193683 h 377953"/>
              <a:gd name="connsiteX33" fmla="*/ 181193 w 181193"/>
              <a:gd name="connsiteY33" fmla="*/ 161463 h 377953"/>
              <a:gd name="connsiteX34" fmla="*/ 181193 w 181193"/>
              <a:gd name="connsiteY34" fmla="*/ 151145 h 377953"/>
              <a:gd name="connsiteX35" fmla="*/ 174677 w 181193"/>
              <a:gd name="connsiteY35" fmla="*/ 138927 h 377953"/>
              <a:gd name="connsiteX36" fmla="*/ 149606 w 181193"/>
              <a:gd name="connsiteY36" fmla="*/ 138293 h 37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81193" h="377953">
                <a:moveTo>
                  <a:pt x="149606" y="138293"/>
                </a:moveTo>
                <a:lnTo>
                  <a:pt x="143361" y="131686"/>
                </a:lnTo>
                <a:lnTo>
                  <a:pt x="146439" y="120464"/>
                </a:lnTo>
                <a:lnTo>
                  <a:pt x="157752" y="106073"/>
                </a:lnTo>
                <a:lnTo>
                  <a:pt x="160920" y="100462"/>
                </a:lnTo>
                <a:lnTo>
                  <a:pt x="174043" y="61001"/>
                </a:lnTo>
                <a:lnTo>
                  <a:pt x="165898" y="55390"/>
                </a:lnTo>
                <a:lnTo>
                  <a:pt x="87067" y="0"/>
                </a:lnTo>
                <a:lnTo>
                  <a:pt x="46701" y="65074"/>
                </a:lnTo>
                <a:lnTo>
                  <a:pt x="46067" y="93221"/>
                </a:lnTo>
                <a:lnTo>
                  <a:pt x="39461" y="103539"/>
                </a:lnTo>
                <a:lnTo>
                  <a:pt x="62902" y="137298"/>
                </a:lnTo>
                <a:lnTo>
                  <a:pt x="100824" y="159834"/>
                </a:lnTo>
                <a:lnTo>
                  <a:pt x="100824" y="193683"/>
                </a:lnTo>
                <a:lnTo>
                  <a:pt x="49145" y="221831"/>
                </a:lnTo>
                <a:lnTo>
                  <a:pt x="12852" y="245905"/>
                </a:lnTo>
                <a:lnTo>
                  <a:pt x="13847" y="249978"/>
                </a:lnTo>
                <a:lnTo>
                  <a:pt x="4073" y="273148"/>
                </a:lnTo>
                <a:lnTo>
                  <a:pt x="0" y="277220"/>
                </a:lnTo>
                <a:lnTo>
                  <a:pt x="995" y="280660"/>
                </a:lnTo>
                <a:lnTo>
                  <a:pt x="12852" y="311975"/>
                </a:lnTo>
                <a:lnTo>
                  <a:pt x="25975" y="326365"/>
                </a:lnTo>
                <a:lnTo>
                  <a:pt x="55752" y="366731"/>
                </a:lnTo>
                <a:lnTo>
                  <a:pt x="63535" y="377954"/>
                </a:lnTo>
                <a:lnTo>
                  <a:pt x="78921" y="362658"/>
                </a:lnTo>
                <a:lnTo>
                  <a:pt x="103901" y="341661"/>
                </a:lnTo>
                <a:lnTo>
                  <a:pt x="110146" y="324736"/>
                </a:lnTo>
                <a:lnTo>
                  <a:pt x="125532" y="302291"/>
                </a:lnTo>
                <a:lnTo>
                  <a:pt x="141823" y="286271"/>
                </a:lnTo>
                <a:lnTo>
                  <a:pt x="156214" y="267536"/>
                </a:lnTo>
                <a:lnTo>
                  <a:pt x="164902" y="238755"/>
                </a:lnTo>
                <a:lnTo>
                  <a:pt x="172143" y="217758"/>
                </a:lnTo>
                <a:lnTo>
                  <a:pt x="173048" y="193683"/>
                </a:lnTo>
                <a:lnTo>
                  <a:pt x="181193" y="161463"/>
                </a:lnTo>
                <a:lnTo>
                  <a:pt x="181193" y="151145"/>
                </a:lnTo>
                <a:lnTo>
                  <a:pt x="174677" y="138927"/>
                </a:lnTo>
                <a:lnTo>
                  <a:pt x="149606" y="138293"/>
                </a:lnTo>
                <a:close/>
              </a:path>
            </a:pathLst>
          </a:custGeom>
          <a:solidFill>
            <a:srgbClr val="213368"/>
          </a:solidFill>
          <a:ln w="90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14378-B39C-A7A5-B9F4-28213CAAB62A}"/>
              </a:ext>
            </a:extLst>
          </p:cNvPr>
          <p:cNvSpPr txBox="1"/>
          <p:nvPr/>
        </p:nvSpPr>
        <p:spPr>
          <a:xfrm>
            <a:off x="72189" y="6408821"/>
            <a:ext cx="243572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(</a:t>
            </a:r>
            <a:r>
              <a:rPr lang="en-US" sz="1600">
                <a:hlinkClick r:id="rId4"/>
              </a:rPr>
              <a:t>NJ RFP</a:t>
            </a:r>
            <a:r>
              <a:rPr lang="en-US" sz="1600"/>
              <a:t>,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4C041-291F-5B44-C739-371128AA013D}"/>
              </a:ext>
            </a:extLst>
          </p:cNvPr>
          <p:cNvSpPr txBox="1"/>
          <p:nvPr/>
        </p:nvSpPr>
        <p:spPr>
          <a:xfrm>
            <a:off x="8171864" y="4236891"/>
            <a:ext cx="32928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873B11-3A24-B50C-9684-731A74651364}"/>
              </a:ext>
            </a:extLst>
          </p:cNvPr>
          <p:cNvSpPr txBox="1"/>
          <p:nvPr/>
        </p:nvSpPr>
        <p:spPr>
          <a:xfrm>
            <a:off x="8306420" y="2067659"/>
            <a:ext cx="3530342" cy="2400657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182880" tIns="182880" rIns="9144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venir Next LT Pro"/>
              </a:rPr>
              <a:t>Family Connects </a:t>
            </a:r>
            <a:endParaRPr lang="en-US" sz="2000">
              <a:solidFill>
                <a:schemeClr val="bg1"/>
              </a:solidFill>
              <a:latin typeface="Avenir Next LT Pro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/>
              </a:rPr>
              <a:t>Provided at no cost, on a voluntary basis to families of all backgrounds &amp; incomes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/>
              </a:rPr>
              <a:t>Available to birth, adoptive  &amp; resource families with a newborn, and parents experiencing a stillbirth</a:t>
            </a:r>
          </a:p>
        </p:txBody>
      </p:sp>
    </p:spTree>
    <p:extLst>
      <p:ext uri="{BB962C8B-B14F-4D97-AF65-F5344CB8AC3E}">
        <p14:creationId xmlns:p14="http://schemas.microsoft.com/office/powerpoint/2010/main" val="3920012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7DA0-C7D8-0C86-3840-82609479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27" y="28457"/>
            <a:ext cx="10950594" cy="1354317"/>
          </a:xfrm>
        </p:spPr>
        <p:txBody>
          <a:bodyPr>
            <a:normAutofit fontScale="90000"/>
          </a:bodyPr>
          <a:lstStyle/>
          <a:p>
            <a:r>
              <a:rPr lang="en-US" sz="3800"/>
              <a:t>County-Level Relationship between</a:t>
            </a:r>
            <a:br>
              <a:rPr lang="en-US" sz="3800"/>
            </a:br>
            <a:r>
              <a:rPr lang="en-US" sz="3800"/>
              <a:t>Child Poverty Rates &amp; CPS Reporting Has Intensified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8C201-39B2-2977-C77E-C0E7A2909F91}"/>
              </a:ext>
            </a:extLst>
          </p:cNvPr>
          <p:cNvSpPr txBox="1"/>
          <p:nvPr/>
        </p:nvSpPr>
        <p:spPr>
          <a:xfrm>
            <a:off x="3411796" y="1696550"/>
            <a:ext cx="7678992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effectLst/>
              </a:rPr>
              <a:t>The county-level relationship between child poverty rates and child protective services reporting rates intensified almost linearly from 2009 to 2018:</a:t>
            </a:r>
          </a:p>
          <a:p>
            <a:endParaRPr lang="en-US" sz="2600" dirty="0"/>
          </a:p>
          <a:p>
            <a:r>
              <a:rPr lang="en-US" sz="2600" u="sng" dirty="0">
                <a:effectLst/>
              </a:rPr>
              <a:t>almost 40 % increase in the poverty-reporting relationship</a:t>
            </a:r>
          </a:p>
          <a:p>
            <a:endParaRPr lang="en-US" sz="2800" dirty="0">
              <a:effectLst/>
            </a:endParaRPr>
          </a:p>
          <a:p>
            <a:r>
              <a:rPr lang="en-US" sz="2800" dirty="0">
                <a:effectLst/>
              </a:rPr>
              <a:t>“To the degree that our findings can be replicated, they could be interpreted as supporting an increased emphasis on reducing child maltreatment incidents and reports through </a:t>
            </a:r>
            <a:r>
              <a:rPr lang="en-US" sz="2800" b="1" dirty="0">
                <a:effectLst/>
              </a:rPr>
              <a:t>poverty amelioration efforts and the provision of material family supports</a:t>
            </a:r>
            <a:r>
              <a:rPr lang="en-US" sz="2800" dirty="0">
                <a:effectLst/>
              </a:rPr>
              <a:t>.”</a:t>
            </a:r>
            <a:endParaRPr lang="en-US" sz="2800" dirty="0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CAA2C07C-7A70-B5A5-85E9-E663D2FD90E1}"/>
              </a:ext>
            </a:extLst>
          </p:cNvPr>
          <p:cNvSpPr/>
          <p:nvPr/>
        </p:nvSpPr>
        <p:spPr>
          <a:xfrm>
            <a:off x="669074" y="2644851"/>
            <a:ext cx="2508582" cy="2479869"/>
          </a:xfrm>
          <a:custGeom>
            <a:avLst/>
            <a:gdLst>
              <a:gd name="connsiteX0" fmla="*/ 324406 w 704112"/>
              <a:gd name="connsiteY0" fmla="*/ 320404 h 702111"/>
              <a:gd name="connsiteX1" fmla="*/ 377827 w 704112"/>
              <a:gd name="connsiteY1" fmla="*/ 320404 h 702111"/>
              <a:gd name="connsiteX2" fmla="*/ 486609 w 704112"/>
              <a:gd name="connsiteY2" fmla="*/ 429186 h 702111"/>
              <a:gd name="connsiteX3" fmla="*/ 379828 w 704112"/>
              <a:gd name="connsiteY3" fmla="*/ 537968 h 702111"/>
              <a:gd name="connsiteX4" fmla="*/ 379828 w 704112"/>
              <a:gd name="connsiteY4" fmla="*/ 585447 h 702111"/>
              <a:gd name="connsiteX5" fmla="*/ 320525 w 704112"/>
              <a:gd name="connsiteY5" fmla="*/ 585447 h 702111"/>
              <a:gd name="connsiteX6" fmla="*/ 320525 w 704112"/>
              <a:gd name="connsiteY6" fmla="*/ 537968 h 702111"/>
              <a:gd name="connsiteX7" fmla="*/ 213744 w 704112"/>
              <a:gd name="connsiteY7" fmla="*/ 429186 h 702111"/>
              <a:gd name="connsiteX8" fmla="*/ 273047 w 704112"/>
              <a:gd name="connsiteY8" fmla="*/ 429186 h 702111"/>
              <a:gd name="connsiteX9" fmla="*/ 322465 w 704112"/>
              <a:gd name="connsiteY9" fmla="*/ 478605 h 702111"/>
              <a:gd name="connsiteX10" fmla="*/ 377827 w 704112"/>
              <a:gd name="connsiteY10" fmla="*/ 478605 h 702111"/>
              <a:gd name="connsiteX11" fmla="*/ 427246 w 704112"/>
              <a:gd name="connsiteY11" fmla="*/ 429186 h 702111"/>
              <a:gd name="connsiteX12" fmla="*/ 377827 w 704112"/>
              <a:gd name="connsiteY12" fmla="*/ 379767 h 702111"/>
              <a:gd name="connsiteX13" fmla="*/ 322465 w 704112"/>
              <a:gd name="connsiteY13" fmla="*/ 379767 h 702111"/>
              <a:gd name="connsiteX14" fmla="*/ 213683 w 704112"/>
              <a:gd name="connsiteY14" fmla="*/ 270985 h 702111"/>
              <a:gd name="connsiteX15" fmla="*/ 320464 w 704112"/>
              <a:gd name="connsiteY15" fmla="*/ 162203 h 702111"/>
              <a:gd name="connsiteX16" fmla="*/ 320464 w 704112"/>
              <a:gd name="connsiteY16" fmla="*/ 118666 h 702111"/>
              <a:gd name="connsiteX17" fmla="*/ 379767 w 704112"/>
              <a:gd name="connsiteY17" fmla="*/ 118666 h 702111"/>
              <a:gd name="connsiteX18" fmla="*/ 379767 w 704112"/>
              <a:gd name="connsiteY18" fmla="*/ 166144 h 702111"/>
              <a:gd name="connsiteX19" fmla="*/ 486548 w 704112"/>
              <a:gd name="connsiteY19" fmla="*/ 274927 h 702111"/>
              <a:gd name="connsiteX20" fmla="*/ 427246 w 704112"/>
              <a:gd name="connsiteY20" fmla="*/ 274927 h 702111"/>
              <a:gd name="connsiteX21" fmla="*/ 377827 w 704112"/>
              <a:gd name="connsiteY21" fmla="*/ 225508 h 702111"/>
              <a:gd name="connsiteX22" fmla="*/ 322465 w 704112"/>
              <a:gd name="connsiteY22" fmla="*/ 225508 h 702111"/>
              <a:gd name="connsiteX23" fmla="*/ 273047 w 704112"/>
              <a:gd name="connsiteY23" fmla="*/ 274927 h 702111"/>
              <a:gd name="connsiteX24" fmla="*/ 324406 w 704112"/>
              <a:gd name="connsiteY24" fmla="*/ 320404 h 702111"/>
              <a:gd name="connsiteX25" fmla="*/ 352056 w 704112"/>
              <a:gd name="connsiteY25" fmla="*/ 0 h 702111"/>
              <a:gd name="connsiteX26" fmla="*/ 0 w 704112"/>
              <a:gd name="connsiteY26" fmla="*/ 352056 h 702111"/>
              <a:gd name="connsiteX27" fmla="*/ 352056 w 704112"/>
              <a:gd name="connsiteY27" fmla="*/ 702111 h 702111"/>
              <a:gd name="connsiteX28" fmla="*/ 704112 w 704112"/>
              <a:gd name="connsiteY28" fmla="*/ 352056 h 702111"/>
              <a:gd name="connsiteX29" fmla="*/ 352056 w 704112"/>
              <a:gd name="connsiteY29" fmla="*/ 0 h 70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4112" h="702111">
                <a:moveTo>
                  <a:pt x="324406" y="320404"/>
                </a:moveTo>
                <a:lnTo>
                  <a:pt x="377827" y="320404"/>
                </a:lnTo>
                <a:cubicBezTo>
                  <a:pt x="437129" y="320404"/>
                  <a:pt x="486609" y="369823"/>
                  <a:pt x="486609" y="429186"/>
                </a:cubicBezTo>
                <a:cubicBezTo>
                  <a:pt x="486609" y="488549"/>
                  <a:pt x="439130" y="535967"/>
                  <a:pt x="379828" y="537968"/>
                </a:cubicBezTo>
                <a:lnTo>
                  <a:pt x="379828" y="585447"/>
                </a:lnTo>
                <a:lnTo>
                  <a:pt x="320525" y="585447"/>
                </a:lnTo>
                <a:lnTo>
                  <a:pt x="320525" y="537968"/>
                </a:lnTo>
                <a:cubicBezTo>
                  <a:pt x="261222" y="535967"/>
                  <a:pt x="213744" y="488549"/>
                  <a:pt x="213744" y="429186"/>
                </a:cubicBezTo>
                <a:lnTo>
                  <a:pt x="273047" y="429186"/>
                </a:lnTo>
                <a:cubicBezTo>
                  <a:pt x="273047" y="456897"/>
                  <a:pt x="294815" y="478605"/>
                  <a:pt x="322465" y="478605"/>
                </a:cubicBezTo>
                <a:lnTo>
                  <a:pt x="377827" y="478605"/>
                </a:lnTo>
                <a:cubicBezTo>
                  <a:pt x="405538" y="478605"/>
                  <a:pt x="427246" y="456836"/>
                  <a:pt x="427246" y="429186"/>
                </a:cubicBezTo>
                <a:cubicBezTo>
                  <a:pt x="427246" y="401475"/>
                  <a:pt x="405477" y="379767"/>
                  <a:pt x="377827" y="379767"/>
                </a:cubicBezTo>
                <a:lnTo>
                  <a:pt x="322465" y="379767"/>
                </a:lnTo>
                <a:cubicBezTo>
                  <a:pt x="263163" y="379767"/>
                  <a:pt x="213683" y="330348"/>
                  <a:pt x="213683" y="270985"/>
                </a:cubicBezTo>
                <a:cubicBezTo>
                  <a:pt x="213683" y="211622"/>
                  <a:pt x="261162" y="164204"/>
                  <a:pt x="320464" y="162203"/>
                </a:cubicBezTo>
                <a:lnTo>
                  <a:pt x="320464" y="118666"/>
                </a:lnTo>
                <a:lnTo>
                  <a:pt x="379767" y="118666"/>
                </a:lnTo>
                <a:lnTo>
                  <a:pt x="379767" y="166144"/>
                </a:lnTo>
                <a:cubicBezTo>
                  <a:pt x="439070" y="168145"/>
                  <a:pt x="486548" y="215563"/>
                  <a:pt x="486548" y="274927"/>
                </a:cubicBezTo>
                <a:lnTo>
                  <a:pt x="427246" y="274927"/>
                </a:lnTo>
                <a:cubicBezTo>
                  <a:pt x="427246" y="247216"/>
                  <a:pt x="405477" y="225508"/>
                  <a:pt x="377827" y="225508"/>
                </a:cubicBezTo>
                <a:lnTo>
                  <a:pt x="322465" y="225508"/>
                </a:lnTo>
                <a:cubicBezTo>
                  <a:pt x="294755" y="225508"/>
                  <a:pt x="273047" y="247276"/>
                  <a:pt x="273047" y="274927"/>
                </a:cubicBezTo>
                <a:cubicBezTo>
                  <a:pt x="274926" y="298635"/>
                  <a:pt x="296695" y="320404"/>
                  <a:pt x="324406" y="320404"/>
                </a:cubicBezTo>
                <a:close/>
                <a:moveTo>
                  <a:pt x="352056" y="0"/>
                </a:moveTo>
                <a:cubicBezTo>
                  <a:pt x="158262" y="0"/>
                  <a:pt x="0" y="158201"/>
                  <a:pt x="0" y="352056"/>
                </a:cubicBezTo>
                <a:cubicBezTo>
                  <a:pt x="0" y="545912"/>
                  <a:pt x="158201" y="702111"/>
                  <a:pt x="352056" y="702111"/>
                </a:cubicBezTo>
                <a:cubicBezTo>
                  <a:pt x="545911" y="702111"/>
                  <a:pt x="704112" y="543910"/>
                  <a:pt x="704112" y="352056"/>
                </a:cubicBezTo>
                <a:cubicBezTo>
                  <a:pt x="702111" y="158201"/>
                  <a:pt x="543910" y="0"/>
                  <a:pt x="352056" y="0"/>
                </a:cubicBezTo>
                <a:close/>
              </a:path>
            </a:pathLst>
          </a:custGeom>
          <a:solidFill>
            <a:srgbClr val="002060"/>
          </a:solidFill>
          <a:ln w="60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2FBF5-BDCF-0AAB-F4BC-44C20F126606}"/>
              </a:ext>
            </a:extLst>
          </p:cNvPr>
          <p:cNvSpPr txBox="1"/>
          <p:nvPr/>
        </p:nvSpPr>
        <p:spPr>
          <a:xfrm>
            <a:off x="243397" y="6446641"/>
            <a:ext cx="282185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(Kim &amp; Drake, 2023)</a:t>
            </a:r>
          </a:p>
        </p:txBody>
      </p:sp>
    </p:spTree>
    <p:extLst>
      <p:ext uri="{BB962C8B-B14F-4D97-AF65-F5344CB8AC3E}">
        <p14:creationId xmlns:p14="http://schemas.microsoft.com/office/powerpoint/2010/main" val="516648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91" y="304215"/>
            <a:ext cx="10549466" cy="1151422"/>
          </a:xfrm>
        </p:spPr>
        <p:txBody>
          <a:bodyPr/>
          <a:lstStyle/>
          <a:p>
            <a:r>
              <a:rPr lang="en-US"/>
              <a:t>Child Care Subsidies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4429" y="1907458"/>
            <a:ext cx="6985552" cy="40252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3200"/>
          </a:p>
          <a:p>
            <a:pPr marL="0" indent="0">
              <a:lnSpc>
                <a:spcPct val="100000"/>
              </a:lnSpc>
              <a:buNone/>
            </a:pPr>
            <a:r>
              <a:rPr lang="en-US" sz="3200"/>
              <a:t>States with Child Care &amp; Development Fund (CCDF) program policies that make child care subsidies more accessible</a:t>
            </a:r>
            <a:r>
              <a:rPr lang="en-US" sz="3200" b="1"/>
              <a:t> </a:t>
            </a:r>
            <a:r>
              <a:rPr lang="en-US" sz="3200"/>
              <a:t>to</a:t>
            </a:r>
            <a:r>
              <a:rPr lang="en-US" sz="3200" b="1"/>
              <a:t> </a:t>
            </a:r>
            <a:r>
              <a:rPr lang="en-US" sz="3200"/>
              <a:t>child welfare-supervised families are associated with </a:t>
            </a:r>
            <a:r>
              <a:rPr lang="en-US" sz="3200" b="1"/>
              <a:t>lower child removal rates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i="1"/>
              <a:t>(compared to other states)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BBF8E-CD32-449E-9DD8-D601DEBD8332}"/>
              </a:ext>
            </a:extLst>
          </p:cNvPr>
          <p:cNvSpPr txBox="1"/>
          <p:nvPr/>
        </p:nvSpPr>
        <p:spPr>
          <a:xfrm>
            <a:off x="228600" y="6384508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Meloy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2015)</a:t>
            </a:r>
          </a:p>
        </p:txBody>
      </p:sp>
      <p:pic>
        <p:nvPicPr>
          <p:cNvPr id="6" name="Graphic 5" descr="Baby crawling with solid fill">
            <a:extLst>
              <a:ext uri="{FF2B5EF4-FFF2-40B4-BE49-F238E27FC236}">
                <a16:creationId xmlns:a16="http://schemas.microsoft.com/office/drawing/2014/main" id="{94A0B396-1E29-814E-8178-6766CBC63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28600" y="2754775"/>
            <a:ext cx="2889427" cy="2584617"/>
          </a:xfrm>
          <a:prstGeom prst="rect">
            <a:avLst/>
          </a:prstGeom>
        </p:spPr>
      </p:pic>
      <p:pic>
        <p:nvPicPr>
          <p:cNvPr id="7" name="Graphic 6" descr="Stuffed Toy with solid fill">
            <a:extLst>
              <a:ext uri="{FF2B5EF4-FFF2-40B4-BE49-F238E27FC236}">
                <a16:creationId xmlns:a16="http://schemas.microsoft.com/office/drawing/2014/main" id="{17780BCB-8A7F-DD12-6E96-7CE5228C8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14600" y="43028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12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292-21E7-43EF-B512-2F345173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61" y="223811"/>
            <a:ext cx="10484152" cy="1241918"/>
          </a:xfrm>
        </p:spPr>
        <p:txBody>
          <a:bodyPr/>
          <a:lstStyle/>
          <a:p>
            <a:r>
              <a:rPr lang="en-US"/>
              <a:t>Child Care Subsidies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1F0D7-442D-40F0-B5D1-9D82935BB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4334" y="2029741"/>
            <a:ext cx="6201837" cy="37350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3300"/>
              </a:lnSpc>
              <a:buNone/>
            </a:pPr>
            <a:r>
              <a:rPr lang="en-US" sz="3000">
                <a:ea typeface="+mn-lt"/>
                <a:cs typeface="+mn-lt"/>
              </a:rPr>
              <a:t>Each additional month that mothers who are low income receive a child care subsidy is associated with: </a:t>
            </a:r>
          </a:p>
          <a:p>
            <a:pPr marL="457200" indent="-457200">
              <a:lnSpc>
                <a:spcPts val="3700"/>
              </a:lnSpc>
            </a:pPr>
            <a:r>
              <a:rPr lang="en-US" sz="3100" b="1">
                <a:ea typeface="+mn-lt"/>
                <a:cs typeface="+mn-lt"/>
              </a:rPr>
              <a:t>16% decrease</a:t>
            </a:r>
            <a:r>
              <a:rPr lang="en-US" sz="3100" b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3100">
                <a:ea typeface="+mn-lt"/>
                <a:cs typeface="+mn-lt"/>
              </a:rPr>
              <a:t>in the odds of a neglect report </a:t>
            </a:r>
          </a:p>
          <a:p>
            <a:pPr marL="457200" indent="-457200">
              <a:lnSpc>
                <a:spcPts val="3700"/>
              </a:lnSpc>
            </a:pPr>
            <a:r>
              <a:rPr lang="en-US" sz="3100" b="1">
                <a:ea typeface="+mn-lt"/>
                <a:cs typeface="+mn-lt"/>
              </a:rPr>
              <a:t>14% decrease</a:t>
            </a:r>
            <a:r>
              <a:rPr lang="en-US" sz="3100" b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3100">
                <a:ea typeface="+mn-lt"/>
                <a:cs typeface="+mn-lt"/>
              </a:rPr>
              <a:t>in the odds of a physical abuse report </a:t>
            </a:r>
          </a:p>
          <a:p>
            <a:pPr marL="0" indent="0">
              <a:lnSpc>
                <a:spcPts val="3700"/>
              </a:lnSpc>
              <a:buNone/>
            </a:pPr>
            <a:r>
              <a:rPr lang="en-US" sz="2400" i="1">
                <a:ea typeface="+mn-lt"/>
                <a:cs typeface="+mn-lt"/>
              </a:rPr>
              <a:t>(in the following 12 months)</a:t>
            </a:r>
            <a:endParaRPr lang="en-US" sz="2400"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20F8A-3E6D-4F90-99AA-592FFEBC0466}"/>
              </a:ext>
            </a:extLst>
          </p:cNvPr>
          <p:cNvSpPr txBox="1"/>
          <p:nvPr/>
        </p:nvSpPr>
        <p:spPr>
          <a:xfrm>
            <a:off x="271182" y="6281524"/>
            <a:ext cx="128312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(Yang, 2019)</a:t>
            </a:r>
          </a:p>
        </p:txBody>
      </p:sp>
      <p:pic>
        <p:nvPicPr>
          <p:cNvPr id="6" name="Graphic 5" descr="Baby crawling with solid fill">
            <a:extLst>
              <a:ext uri="{FF2B5EF4-FFF2-40B4-BE49-F238E27FC236}">
                <a16:creationId xmlns:a16="http://schemas.microsoft.com/office/drawing/2014/main" id="{2DC8EC76-CCBE-5345-8B16-DAE49B38D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62" y="2926001"/>
            <a:ext cx="2373546" cy="2392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F7FCDA-DE83-BEC6-29DC-00BCF7A14A6B}"/>
              </a:ext>
            </a:extLst>
          </p:cNvPr>
          <p:cNvSpPr txBox="1"/>
          <p:nvPr/>
        </p:nvSpPr>
        <p:spPr>
          <a:xfrm>
            <a:off x="9194800" y="1804336"/>
            <a:ext cx="2792165" cy="1754326"/>
          </a:xfrm>
          <a:prstGeom prst="rect">
            <a:avLst/>
          </a:prstGeom>
          <a:solidFill>
            <a:schemeClr val="accent3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274320" tIns="182880" rIns="9144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Consolidated Appropriations Act of 2023 included a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30% increase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in funding for the Child Care &amp; Development Block Grant  (CCDBG)</a:t>
            </a:r>
          </a:p>
        </p:txBody>
      </p:sp>
      <p:pic>
        <p:nvPicPr>
          <p:cNvPr id="5" name="Graphic 4" descr="Stuffed Toy with solid fill">
            <a:extLst>
              <a:ext uri="{FF2B5EF4-FFF2-40B4-BE49-F238E27FC236}">
                <a16:creationId xmlns:a16="http://schemas.microsoft.com/office/drawing/2014/main" id="{E9D0768F-E13B-9097-26BC-DB4EBBEBC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79168" y="44285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43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91" y="304215"/>
            <a:ext cx="10549466" cy="1151422"/>
          </a:xfrm>
        </p:spPr>
        <p:txBody>
          <a:bodyPr/>
          <a:lstStyle/>
          <a:p>
            <a:r>
              <a:rPr lang="en-US"/>
              <a:t>Child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3844" y="1997685"/>
            <a:ext cx="8695481" cy="40252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>
                <a:ea typeface="+mn-lt"/>
                <a:cs typeface="+mn-lt"/>
              </a:rPr>
              <a:t>Child care investments* included in </a:t>
            </a:r>
            <a:r>
              <a:rPr lang="en-US" sz="3000">
                <a:ea typeface="+mn-lt"/>
                <a:cs typeface="+mn-lt"/>
                <a:hlinkClick r:id="rId3"/>
              </a:rPr>
              <a:t>Build Back Better </a:t>
            </a:r>
            <a:r>
              <a:rPr lang="en-US">
                <a:ea typeface="+mn-lt"/>
                <a:cs typeface="+mn-lt"/>
              </a:rPr>
              <a:t>(proposed 2020-2021) </a:t>
            </a:r>
            <a:r>
              <a:rPr lang="en-US" sz="3000">
                <a:ea typeface="+mn-lt"/>
                <a:cs typeface="+mn-lt"/>
              </a:rPr>
              <a:t>would be associated with a:</a:t>
            </a:r>
            <a:endParaRPr lang="en-US" sz="3000"/>
          </a:p>
          <a:p>
            <a:pPr>
              <a:lnSpc>
                <a:spcPct val="100000"/>
              </a:lnSpc>
              <a:buNone/>
            </a:pPr>
            <a:endParaRPr lang="en-US" sz="100">
              <a:ea typeface="+mn-lt"/>
              <a:cs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>
                <a:ea typeface="+mn-lt"/>
                <a:cs typeface="+mn-lt"/>
              </a:rPr>
              <a:t>  </a:t>
            </a:r>
            <a:r>
              <a:rPr lang="en-US" sz="2900" b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6.4% reduction</a:t>
            </a:r>
            <a:r>
              <a:rPr lang="en-US" sz="2900" b="1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900">
                <a:ea typeface="+mn-lt"/>
                <a:cs typeface="+mn-lt"/>
              </a:rPr>
              <a:t>in CPS investigations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>
                <a:ea typeface="+mn-lt"/>
                <a:cs typeface="+mn-lt"/>
              </a:rPr>
              <a:t>  </a:t>
            </a:r>
            <a:r>
              <a:rPr lang="en-US" sz="2900" b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6% reduction</a:t>
            </a:r>
            <a:r>
              <a:rPr lang="en-US" sz="2900" b="1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900">
                <a:ea typeface="+mn-lt"/>
                <a:cs typeface="+mn-lt"/>
              </a:rPr>
              <a:t>in substantiated child maltreatment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>
                <a:ea typeface="+mn-lt"/>
                <a:cs typeface="+mn-lt"/>
              </a:rPr>
              <a:t>  </a:t>
            </a:r>
            <a:r>
              <a:rPr lang="en-US" sz="2900" b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3.1%</a:t>
            </a:r>
            <a:r>
              <a:rPr lang="en-US" sz="290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900" b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reduction</a:t>
            </a:r>
            <a:r>
              <a:rPr lang="en-US" sz="2900" b="1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900">
                <a:ea typeface="+mn-lt"/>
                <a:cs typeface="+mn-lt"/>
              </a:rPr>
              <a:t>in foster care placements 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>
                <a:ea typeface="+mn-lt"/>
                <a:cs typeface="+mn-lt"/>
              </a:rPr>
              <a:t>  </a:t>
            </a:r>
            <a:r>
              <a:rPr lang="en-US" sz="2900" b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11.6% reduction</a:t>
            </a:r>
            <a:r>
              <a:rPr lang="en-US" sz="2900" b="1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900">
                <a:ea typeface="+mn-lt"/>
                <a:cs typeface="+mn-lt"/>
              </a:rPr>
              <a:t>in child fatalities due to maltreatment </a:t>
            </a:r>
            <a:endParaRPr lang="en-US" sz="2900"/>
          </a:p>
          <a:p>
            <a:pPr marL="0" indent="0">
              <a:lnSpc>
                <a:spcPct val="100000"/>
              </a:lnSpc>
              <a:buNone/>
            </a:pPr>
            <a:endParaRPr 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BBF8E-CD32-449E-9DD8-D601DEBD8332}"/>
              </a:ext>
            </a:extLst>
          </p:cNvPr>
          <p:cNvSpPr txBox="1"/>
          <p:nvPr/>
        </p:nvSpPr>
        <p:spPr>
          <a:xfrm>
            <a:off x="228600" y="6326631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Puls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2022)</a:t>
            </a:r>
          </a:p>
        </p:txBody>
      </p:sp>
      <p:pic>
        <p:nvPicPr>
          <p:cNvPr id="6" name="Graphic 5" descr="Baby crawling with solid fill">
            <a:extLst>
              <a:ext uri="{FF2B5EF4-FFF2-40B4-BE49-F238E27FC236}">
                <a16:creationId xmlns:a16="http://schemas.microsoft.com/office/drawing/2014/main" id="{94A0B396-1E29-814E-8178-6766CBC63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345728"/>
            <a:ext cx="2743200" cy="2453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98AD78-E084-0C78-A135-52FCF9000A81}"/>
              </a:ext>
            </a:extLst>
          </p:cNvPr>
          <p:cNvSpPr txBox="1"/>
          <p:nvPr/>
        </p:nvSpPr>
        <p:spPr>
          <a:xfrm>
            <a:off x="6545696" y="6172742"/>
            <a:ext cx="4174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*$273 billion for child care for children up to age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$109 billion for free and universal preschool</a:t>
            </a:r>
          </a:p>
        </p:txBody>
      </p:sp>
      <p:pic>
        <p:nvPicPr>
          <p:cNvPr id="7" name="Graphic 6" descr="Stuffed Toy with solid fill">
            <a:extLst>
              <a:ext uri="{FF2B5EF4-FFF2-40B4-BE49-F238E27FC236}">
                <a16:creationId xmlns:a16="http://schemas.microsoft.com/office/drawing/2014/main" id="{2EAE4237-5D42-27CF-DAE3-94B9CB19F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7400" y="41055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54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0EC71-12FB-46B8-B673-D2C7FB5C0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17" y="312419"/>
            <a:ext cx="10497878" cy="1007391"/>
          </a:xfrm>
        </p:spPr>
        <p:txBody>
          <a:bodyPr/>
          <a:lstStyle/>
          <a:p>
            <a:r>
              <a:rPr lang="en-US"/>
              <a:t>High-Quality Child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5A3C2-7234-4F2A-9B5B-25A1EB7E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627" y="1774006"/>
            <a:ext cx="7000844" cy="38727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>
                <a:solidFill>
                  <a:schemeClr val="accent3">
                    <a:lumMod val="75000"/>
                  </a:schemeClr>
                </a:solidFill>
              </a:rPr>
              <a:t>Reduces likelihood of child welfare involvement</a:t>
            </a:r>
            <a:r>
              <a:rPr lang="en-US" sz="2600" b="1">
                <a:solidFill>
                  <a:srgbClr val="0070C0"/>
                </a:solidFill>
              </a:rPr>
              <a:t> 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/>
              <a:t>Children who attended Early Head Start had </a:t>
            </a:r>
            <a:r>
              <a:rPr lang="en-US" sz="2200" b="1"/>
              <a:t>fewer child welfare encounters </a:t>
            </a:r>
            <a:r>
              <a:rPr lang="en-US" sz="2200">
                <a:ea typeface="+mn-lt"/>
                <a:cs typeface="+mn-lt"/>
              </a:rPr>
              <a:t>between ages 5 and 9 </a:t>
            </a:r>
            <a:r>
              <a:rPr lang="en-US" sz="2000" i="1">
                <a:ea typeface="+mn-lt"/>
                <a:cs typeface="+mn-lt"/>
              </a:rPr>
              <a:t>(compared to those who didn’t attend)</a:t>
            </a:r>
            <a:endParaRPr lang="en-US" sz="2000" b="1" i="1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600" b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Reduces </a:t>
            </a:r>
            <a:r>
              <a:rPr lang="en-US" sz="2600" b="1">
                <a:solidFill>
                  <a:schemeClr val="accent3">
                    <a:lumMod val="75000"/>
                  </a:schemeClr>
                </a:solidFill>
              </a:rPr>
              <a:t>likelihood of foster care entry 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/>
              <a:t>Children (ages 0</a:t>
            </a:r>
            <a:r>
              <a:rPr lang="en-US" sz="2200">
                <a:latin typeface="Times New Roman"/>
                <a:cs typeface="Times New Roman"/>
              </a:rPr>
              <a:t>–</a:t>
            </a:r>
            <a:r>
              <a:rPr lang="en-US" sz="2200"/>
              <a:t>5) who</a:t>
            </a:r>
            <a:r>
              <a:rPr lang="en-US" sz="2200">
                <a:ea typeface="+mn-lt"/>
                <a:cs typeface="+mn-lt"/>
              </a:rPr>
              <a:t> participated in Head Start &amp;     were referred to child welfare for suspected maltreatment</a:t>
            </a:r>
            <a:r>
              <a:rPr lang="en-US" sz="2200"/>
              <a:t> were </a:t>
            </a:r>
            <a:r>
              <a:rPr lang="en-US" sz="2200" b="1"/>
              <a:t>93% less likely to enter foster care </a:t>
            </a:r>
            <a:r>
              <a:rPr lang="en-US" sz="2000" i="1"/>
              <a:t>(compared to</a:t>
            </a:r>
            <a:r>
              <a:rPr lang="en-US" sz="2000" b="1" i="1"/>
              <a:t> </a:t>
            </a:r>
            <a:r>
              <a:rPr lang="en-US" sz="2000" i="1"/>
              <a:t>children who did not receive any early childhood education service) </a:t>
            </a:r>
          </a:p>
          <a:p>
            <a:pPr marL="914400" lvl="2" indent="0">
              <a:buNone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6FD702-805C-F340-ADBD-0F3CEF88059A}"/>
              </a:ext>
            </a:extLst>
          </p:cNvPr>
          <p:cNvSpPr/>
          <p:nvPr/>
        </p:nvSpPr>
        <p:spPr>
          <a:xfrm>
            <a:off x="126732" y="3898703"/>
            <a:ext cx="4995672" cy="26468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2A5CAA">
                    <a:lumMod val="75000"/>
                  </a:srgbClr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Helps prevent child maltreatment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Children who participated in Chicago Child-Parent Center preschool: 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52% less likely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to be victims of confirmed maltreatment by age 17 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Lower rates of reported neglect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 </a:t>
            </a:r>
          </a:p>
          <a:p>
            <a:pPr marL="45656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(compared to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non-participating peers)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lt"/>
              <a:cs typeface="+mn-lt"/>
            </a:endParaRPr>
          </a:p>
        </p:txBody>
      </p:sp>
      <p:pic>
        <p:nvPicPr>
          <p:cNvPr id="5" name="Graphic 4" descr="Baby crawling with solid fill">
            <a:extLst>
              <a:ext uri="{FF2B5EF4-FFF2-40B4-BE49-F238E27FC236}">
                <a16:creationId xmlns:a16="http://schemas.microsoft.com/office/drawing/2014/main" id="{917910C7-F69F-F144-B28D-2488402C0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7523" y="1402245"/>
            <a:ext cx="2824430" cy="2824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247B81-E563-41B8-82D3-00CAA6882573}"/>
              </a:ext>
            </a:extLst>
          </p:cNvPr>
          <p:cNvSpPr txBox="1"/>
          <p:nvPr/>
        </p:nvSpPr>
        <p:spPr>
          <a:xfrm>
            <a:off x="7035412" y="6475372"/>
            <a:ext cx="38711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(Reynolds, 2003) (Green, 2014) (Klein, 2017)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 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E0A6CE-6F6F-4F73-B189-03DC39089A7B}"/>
              </a:ext>
            </a:extLst>
          </p:cNvPr>
          <p:cNvSpPr txBox="1"/>
          <p:nvPr/>
        </p:nvSpPr>
        <p:spPr>
          <a:xfrm>
            <a:off x="5409856" y="5490632"/>
            <a:ext cx="4875379" cy="877163"/>
          </a:xfrm>
          <a:prstGeom prst="rect">
            <a:avLst/>
          </a:prstGeom>
          <a:solidFill>
            <a:schemeClr val="accent3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Less than one-third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of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young children under child welfare supervision who live at home receive any early childhood education services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Graphic 7" descr="Stuffed Toy with solid fill">
            <a:extLst>
              <a:ext uri="{FF2B5EF4-FFF2-40B4-BE49-F238E27FC236}">
                <a16:creationId xmlns:a16="http://schemas.microsoft.com/office/drawing/2014/main" id="{CAFA98C1-D28A-7023-8A72-6A40C20BC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7231" y="31434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27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6B17-1F65-479E-B680-39B5F51A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" y="230187"/>
            <a:ext cx="11795760" cy="1214834"/>
          </a:xfrm>
        </p:spPr>
        <p:txBody>
          <a:bodyPr>
            <a:noAutofit/>
          </a:bodyPr>
          <a:lstStyle/>
          <a:p>
            <a:r>
              <a:rPr lang="en-US" sz="4000" i="1">
                <a:solidFill>
                  <a:srgbClr val="800000"/>
                </a:solidFill>
              </a:rPr>
              <a:t>State Policy Option:</a:t>
            </a:r>
            <a:r>
              <a:rPr lang="en-US" sz="4000"/>
              <a:t> </a:t>
            </a:r>
            <a:br>
              <a:rPr lang="en-US" sz="4000"/>
            </a:br>
            <a:r>
              <a:rPr lang="en-US" sz="4000"/>
              <a:t>Increasing Access to Child Care for Families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79368-BE48-4AC2-9CF6-5259D21EF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119" y="1730233"/>
            <a:ext cx="8339124" cy="489758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400" b="1">
                <a:solidFill>
                  <a:srgbClr val="002060"/>
                </a:solidFill>
              </a:rPr>
              <a:t>New Mexico </a:t>
            </a:r>
            <a:endParaRPr lang="en-US" sz="3400">
              <a:ea typeface="+mn-lt"/>
              <a:cs typeface="+mn-lt"/>
            </a:endParaRPr>
          </a:p>
          <a:p>
            <a:pPr marL="457200" indent="-457200">
              <a:lnSpc>
                <a:spcPts val="3100"/>
              </a:lnSpc>
            </a:pPr>
            <a:r>
              <a:rPr lang="en-US">
                <a:ea typeface="+mn-lt"/>
                <a:cs typeface="+mn-lt"/>
              </a:rPr>
              <a:t>From 2022 to 2023, </a:t>
            </a:r>
            <a:r>
              <a:rPr lang="en-US" b="1">
                <a:ea typeface="+mn-lt"/>
                <a:cs typeface="+mn-lt"/>
              </a:rPr>
              <a:t>child care will be free for most families </a:t>
            </a:r>
            <a:r>
              <a:rPr lang="en-US" sz="2400" i="1">
                <a:ea typeface="+mn-lt"/>
                <a:cs typeface="+mn-lt"/>
              </a:rPr>
              <a:t>(</a:t>
            </a:r>
            <a:r>
              <a:rPr lang="en-US" sz="2400" i="1">
                <a:solidFill>
                  <a:srgbClr val="2A2A2A"/>
                </a:solidFill>
              </a:rPr>
              <a:t>family of four earning up to about $111,000)</a:t>
            </a:r>
            <a:endParaRPr lang="en-US" sz="2400">
              <a:ea typeface="+mn-lt"/>
              <a:cs typeface="+mn-lt"/>
            </a:endParaRPr>
          </a:p>
          <a:p>
            <a:pPr marL="457200" indent="-457200">
              <a:lnSpc>
                <a:spcPts val="3100"/>
              </a:lnSpc>
            </a:pPr>
            <a:r>
              <a:rPr lang="en-US" b="0" i="0">
                <a:solidFill>
                  <a:srgbClr val="2A2A2A"/>
                </a:solidFill>
                <a:effectLst/>
                <a:ea typeface="+mn-lt"/>
                <a:cs typeface="+mn-lt"/>
              </a:rPr>
              <a:t>Goal is to develop a </a:t>
            </a:r>
            <a:r>
              <a:rPr lang="en-US" b="1">
                <a:solidFill>
                  <a:srgbClr val="2A2A2A"/>
                </a:solidFill>
                <a:ea typeface="+mn-lt"/>
                <a:cs typeface="+mn-lt"/>
              </a:rPr>
              <a:t>free, </a:t>
            </a:r>
            <a:r>
              <a:rPr lang="en-US" b="1" i="0">
                <a:solidFill>
                  <a:srgbClr val="2A2A2A"/>
                </a:solidFill>
                <a:effectLst/>
                <a:ea typeface="+mn-lt"/>
                <a:cs typeface="+mn-lt"/>
              </a:rPr>
              <a:t>universal child care system</a:t>
            </a:r>
            <a:endParaRPr lang="en-US" b="0" i="0">
              <a:solidFill>
                <a:srgbClr val="2A2A2A"/>
              </a:solidFill>
              <a:effectLst/>
              <a:ea typeface="+mn-lt"/>
              <a:cs typeface="+mn-lt"/>
            </a:endParaRPr>
          </a:p>
          <a:p>
            <a:pPr marL="914400" lvl="2" indent="-457200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rgbClr val="2A2A2A"/>
                </a:solidFill>
              </a:rPr>
              <a:t>In November 2022, New Mexico overwhelmingly approved a ballot measure guaranteeing a </a:t>
            </a:r>
            <a:r>
              <a:rPr lang="en-US" sz="2600" b="1">
                <a:solidFill>
                  <a:srgbClr val="2A2A2A"/>
                </a:solidFill>
              </a:rPr>
              <a:t>constitutional right to early childhood education </a:t>
            </a:r>
          </a:p>
          <a:p>
            <a:pPr marL="914400" lvl="2" indent="-457200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en-US" sz="2600">
                <a:ea typeface="+mn-lt"/>
                <a:cs typeface="+mn-lt"/>
              </a:rPr>
              <a:t>It will create a </a:t>
            </a:r>
            <a:r>
              <a:rPr lang="en-US" sz="2600" b="1">
                <a:ea typeface="+mn-lt"/>
                <a:cs typeface="+mn-lt"/>
              </a:rPr>
              <a:t>dedicated funding stream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i="1">
                <a:ea typeface="+mn-lt"/>
                <a:cs typeface="+mn-lt"/>
              </a:rPr>
              <a:t>(from the state’s Land Grant Permanent Fund)</a:t>
            </a:r>
            <a:r>
              <a:rPr lang="en-US" sz="2600">
                <a:ea typeface="+mn-lt"/>
                <a:cs typeface="+mn-lt"/>
              </a:rPr>
              <a:t> for universal  preschool and child care &amp; bolster home-visiting programs for new parents</a:t>
            </a:r>
            <a:endParaRPr lang="en-US" sz="2600">
              <a:solidFill>
                <a:srgbClr val="2A2A2A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DBF81A9-334A-4DA7-ADDF-D8A05D31265A}"/>
              </a:ext>
            </a:extLst>
          </p:cNvPr>
          <p:cNvSpPr/>
          <p:nvPr/>
        </p:nvSpPr>
        <p:spPr>
          <a:xfrm>
            <a:off x="285838" y="2604304"/>
            <a:ext cx="2399490" cy="3190238"/>
          </a:xfrm>
          <a:custGeom>
            <a:avLst/>
            <a:gdLst>
              <a:gd name="connsiteX0" fmla="*/ 1183089 w 1183394"/>
              <a:gd name="connsiteY0" fmla="*/ 134520 h 1220056"/>
              <a:gd name="connsiteX1" fmla="*/ 1175230 w 1183394"/>
              <a:gd name="connsiteY1" fmla="*/ 224564 h 1220056"/>
              <a:gd name="connsiteX2" fmla="*/ 1175230 w 1183394"/>
              <a:gd name="connsiteY2" fmla="*/ 224935 h 1220056"/>
              <a:gd name="connsiteX3" fmla="*/ 1093120 w 1183394"/>
              <a:gd name="connsiteY3" fmla="*/ 1196176 h 1220056"/>
              <a:gd name="connsiteX4" fmla="*/ 472823 w 1183394"/>
              <a:gd name="connsiteY4" fmla="*/ 1129450 h 1220056"/>
              <a:gd name="connsiteX5" fmla="*/ 457661 w 1183394"/>
              <a:gd name="connsiteY5" fmla="*/ 1140867 h 1220056"/>
              <a:gd name="connsiteX6" fmla="*/ 451211 w 1183394"/>
              <a:gd name="connsiteY6" fmla="*/ 1177937 h 1220056"/>
              <a:gd name="connsiteX7" fmla="*/ 146456 w 1183394"/>
              <a:gd name="connsiteY7" fmla="*/ 1129524 h 1220056"/>
              <a:gd name="connsiteX8" fmla="*/ 130701 w 1183394"/>
              <a:gd name="connsiteY8" fmla="*/ 1140311 h 1220056"/>
              <a:gd name="connsiteX9" fmla="*/ 113538 w 1183394"/>
              <a:gd name="connsiteY9" fmla="*/ 1219864 h 1220056"/>
              <a:gd name="connsiteX10" fmla="*/ -305 w 1183394"/>
              <a:gd name="connsiteY10" fmla="*/ 1202144 h 1220056"/>
              <a:gd name="connsiteX11" fmla="*/ 180042 w 1183394"/>
              <a:gd name="connsiteY11" fmla="*/ -193 h 122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3394" h="1220056">
                <a:moveTo>
                  <a:pt x="1183089" y="134520"/>
                </a:moveTo>
                <a:lnTo>
                  <a:pt x="1175230" y="224564"/>
                </a:lnTo>
                <a:cubicBezTo>
                  <a:pt x="1175230" y="224564"/>
                  <a:pt x="1175230" y="224824"/>
                  <a:pt x="1175230" y="224935"/>
                </a:cubicBezTo>
                <a:lnTo>
                  <a:pt x="1093120" y="1196176"/>
                </a:lnTo>
                <a:lnTo>
                  <a:pt x="472823" y="1129450"/>
                </a:lnTo>
                <a:cubicBezTo>
                  <a:pt x="465520" y="1128634"/>
                  <a:pt x="458885" y="1133638"/>
                  <a:pt x="457661" y="1140867"/>
                </a:cubicBezTo>
                <a:lnTo>
                  <a:pt x="451211" y="1177937"/>
                </a:lnTo>
                <a:lnTo>
                  <a:pt x="146456" y="1129524"/>
                </a:lnTo>
                <a:cubicBezTo>
                  <a:pt x="139153" y="1128263"/>
                  <a:pt x="132177" y="1133045"/>
                  <a:pt x="130701" y="1140311"/>
                </a:cubicBezTo>
                <a:lnTo>
                  <a:pt x="113538" y="1219864"/>
                </a:lnTo>
                <a:lnTo>
                  <a:pt x="-305" y="1202144"/>
                </a:lnTo>
                <a:lnTo>
                  <a:pt x="180042" y="-193"/>
                </a:lnTo>
                <a:close/>
              </a:path>
            </a:pathLst>
          </a:custGeom>
          <a:solidFill>
            <a:srgbClr val="213368"/>
          </a:solidFill>
          <a:ln w="37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756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72FE-E3DD-7C3B-819A-9EF17DCE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Concrete Supports:</a:t>
            </a:r>
            <a:br>
              <a:rPr lang="en-US" b="1" dirty="0"/>
            </a:br>
            <a:r>
              <a:rPr lang="en-US" b="1" dirty="0"/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12890693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1681-385B-A64A-9065-49ECE4D4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0" y="447281"/>
            <a:ext cx="12004110" cy="1045971"/>
          </a:xfrm>
        </p:spPr>
        <p:txBody>
          <a:bodyPr>
            <a:normAutofit/>
          </a:bodyPr>
          <a:lstStyle/>
          <a:p>
            <a:r>
              <a:rPr lang="en-US"/>
              <a:t>Medicaid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8CD5B-697B-2940-955F-57FA598FF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112" y="1809638"/>
            <a:ext cx="6251691" cy="48700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900"/>
              <a:t>The rate of </a:t>
            </a:r>
            <a:r>
              <a:rPr lang="en-US" sz="2900" b="1"/>
              <a:t>screened-in neglect reports for children &lt; age 6 decreased</a:t>
            </a:r>
            <a:r>
              <a:rPr lang="en-US" sz="2900"/>
              <a:t> in states that expanded Medicaid, but </a:t>
            </a:r>
            <a:r>
              <a:rPr lang="en-US" sz="2900" u="sng"/>
              <a:t>increased</a:t>
            </a:r>
            <a:r>
              <a:rPr lang="en-US" sz="2900"/>
              <a:t> in states that did not expand Medicaid      </a:t>
            </a:r>
            <a:r>
              <a:rPr lang="en-US" sz="2300" i="1"/>
              <a:t>(from 2013 to 2016)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700"/>
              <a:t>If non-expansion states had expanded Medicaid, there would have been almost </a:t>
            </a:r>
            <a:r>
              <a:rPr lang="en-US" sz="2700" b="1" u="sng"/>
              <a:t>125,000 fewer</a:t>
            </a:r>
            <a:r>
              <a:rPr lang="en-US" sz="2700" b="1"/>
              <a:t> screened-in neglect referrals</a:t>
            </a:r>
            <a:r>
              <a:rPr lang="en-US" sz="2700"/>
              <a:t> </a:t>
            </a:r>
            <a:r>
              <a:rPr lang="en-US" sz="2700" b="1"/>
              <a:t>for children &lt; age 6 </a:t>
            </a:r>
            <a:r>
              <a:rPr lang="en-US" sz="2700"/>
              <a:t>in the U.S. </a:t>
            </a:r>
            <a:r>
              <a:rPr lang="en-US" sz="2300" i="1"/>
              <a:t>(from 2014 through 2016)</a:t>
            </a:r>
          </a:p>
          <a:p>
            <a:pPr marL="457200" lvl="1" indent="-457200">
              <a:lnSpc>
                <a:spcPct val="100000"/>
              </a:lnSpc>
              <a:buNone/>
            </a:pPr>
            <a:endParaRPr lang="en-US" sz="2200"/>
          </a:p>
          <a:p>
            <a:pPr marL="457200" lvl="1" indent="-457200">
              <a:buNone/>
            </a:pPr>
            <a:endParaRPr lang="en-US" sz="22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719EE85-7391-4654-9657-2CE9354F1F3F}"/>
              </a:ext>
            </a:extLst>
          </p:cNvPr>
          <p:cNvSpPr/>
          <p:nvPr/>
        </p:nvSpPr>
        <p:spPr>
          <a:xfrm>
            <a:off x="187890" y="2590309"/>
            <a:ext cx="2118879" cy="2099981"/>
          </a:xfrm>
          <a:custGeom>
            <a:avLst/>
            <a:gdLst>
              <a:gd name="connsiteX0" fmla="*/ 949387 w 1669689"/>
              <a:gd name="connsiteY0" fmla="*/ 455441 h 1669689"/>
              <a:gd name="connsiteX1" fmla="*/ 720242 w 1669689"/>
              <a:gd name="connsiteY1" fmla="*/ 455441 h 1669689"/>
              <a:gd name="connsiteX2" fmla="*/ 683011 w 1669689"/>
              <a:gd name="connsiteY2" fmla="*/ 493036 h 1669689"/>
              <a:gd name="connsiteX3" fmla="*/ 683011 w 1669689"/>
              <a:gd name="connsiteY3" fmla="*/ 683132 h 1669689"/>
              <a:gd name="connsiteX4" fmla="*/ 492976 w 1669689"/>
              <a:gd name="connsiteY4" fmla="*/ 683132 h 1669689"/>
              <a:gd name="connsiteX5" fmla="*/ 455381 w 1669689"/>
              <a:gd name="connsiteY5" fmla="*/ 720363 h 1669689"/>
              <a:gd name="connsiteX6" fmla="*/ 455381 w 1669689"/>
              <a:gd name="connsiteY6" fmla="*/ 949508 h 1669689"/>
              <a:gd name="connsiteX7" fmla="*/ 492976 w 1669689"/>
              <a:gd name="connsiteY7" fmla="*/ 986739 h 1669689"/>
              <a:gd name="connsiteX8" fmla="*/ 683071 w 1669689"/>
              <a:gd name="connsiteY8" fmla="*/ 986739 h 1669689"/>
              <a:gd name="connsiteX9" fmla="*/ 683071 w 1669689"/>
              <a:gd name="connsiteY9" fmla="*/ 1176835 h 1669689"/>
              <a:gd name="connsiteX10" fmla="*/ 720302 w 1669689"/>
              <a:gd name="connsiteY10" fmla="*/ 1214430 h 1669689"/>
              <a:gd name="connsiteX11" fmla="*/ 949448 w 1669689"/>
              <a:gd name="connsiteY11" fmla="*/ 1214430 h 1669689"/>
              <a:gd name="connsiteX12" fmla="*/ 986679 w 1669689"/>
              <a:gd name="connsiteY12" fmla="*/ 1176835 h 1669689"/>
              <a:gd name="connsiteX13" fmla="*/ 986679 w 1669689"/>
              <a:gd name="connsiteY13" fmla="*/ 986739 h 1669689"/>
              <a:gd name="connsiteX14" fmla="*/ 1176775 w 1669689"/>
              <a:gd name="connsiteY14" fmla="*/ 986739 h 1669689"/>
              <a:gd name="connsiteX15" fmla="*/ 1214369 w 1669689"/>
              <a:gd name="connsiteY15" fmla="*/ 949508 h 1669689"/>
              <a:gd name="connsiteX16" fmla="*/ 1214369 w 1669689"/>
              <a:gd name="connsiteY16" fmla="*/ 720363 h 1669689"/>
              <a:gd name="connsiteX17" fmla="*/ 1176775 w 1669689"/>
              <a:gd name="connsiteY17" fmla="*/ 683132 h 1669689"/>
              <a:gd name="connsiteX18" fmla="*/ 986679 w 1669689"/>
              <a:gd name="connsiteY18" fmla="*/ 683132 h 1669689"/>
              <a:gd name="connsiteX19" fmla="*/ 986679 w 1669689"/>
              <a:gd name="connsiteY19" fmla="*/ 493036 h 1669689"/>
              <a:gd name="connsiteX20" fmla="*/ 949387 w 1669689"/>
              <a:gd name="connsiteY20" fmla="*/ 455441 h 1669689"/>
              <a:gd name="connsiteX21" fmla="*/ 834845 w 1669689"/>
              <a:gd name="connsiteY21" fmla="*/ 1669690 h 1669689"/>
              <a:gd name="connsiteX22" fmla="*/ 1669689 w 1669689"/>
              <a:gd name="connsiteY22" fmla="*/ 834845 h 1669689"/>
              <a:gd name="connsiteX23" fmla="*/ 834845 w 1669689"/>
              <a:gd name="connsiteY23" fmla="*/ 0 h 1669689"/>
              <a:gd name="connsiteX24" fmla="*/ 0 w 1669689"/>
              <a:gd name="connsiteY24" fmla="*/ 834905 h 1669689"/>
              <a:gd name="connsiteX25" fmla="*/ 834845 w 1669689"/>
              <a:gd name="connsiteY25" fmla="*/ 1669690 h 166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69689" h="1669689">
                <a:moveTo>
                  <a:pt x="949387" y="455441"/>
                </a:moveTo>
                <a:lnTo>
                  <a:pt x="720242" y="455441"/>
                </a:lnTo>
                <a:cubicBezTo>
                  <a:pt x="699686" y="455441"/>
                  <a:pt x="683011" y="471813"/>
                  <a:pt x="683011" y="493036"/>
                </a:cubicBezTo>
                <a:lnTo>
                  <a:pt x="683011" y="683132"/>
                </a:lnTo>
                <a:lnTo>
                  <a:pt x="492976" y="683132"/>
                </a:lnTo>
                <a:cubicBezTo>
                  <a:pt x="472238" y="683132"/>
                  <a:pt x="455381" y="699443"/>
                  <a:pt x="455381" y="720363"/>
                </a:cubicBezTo>
                <a:lnTo>
                  <a:pt x="455381" y="949508"/>
                </a:lnTo>
                <a:cubicBezTo>
                  <a:pt x="455381" y="970064"/>
                  <a:pt x="471753" y="986739"/>
                  <a:pt x="492976" y="986739"/>
                </a:cubicBezTo>
                <a:lnTo>
                  <a:pt x="683071" y="986739"/>
                </a:lnTo>
                <a:lnTo>
                  <a:pt x="683071" y="1176835"/>
                </a:lnTo>
                <a:cubicBezTo>
                  <a:pt x="683071" y="1197573"/>
                  <a:pt x="699383" y="1214430"/>
                  <a:pt x="720302" y="1214430"/>
                </a:cubicBezTo>
                <a:lnTo>
                  <a:pt x="949448" y="1214430"/>
                </a:lnTo>
                <a:cubicBezTo>
                  <a:pt x="970004" y="1214430"/>
                  <a:pt x="986679" y="1198058"/>
                  <a:pt x="986679" y="1176835"/>
                </a:cubicBezTo>
                <a:lnTo>
                  <a:pt x="986679" y="986739"/>
                </a:lnTo>
                <a:lnTo>
                  <a:pt x="1176775" y="986739"/>
                </a:lnTo>
                <a:cubicBezTo>
                  <a:pt x="1197512" y="986739"/>
                  <a:pt x="1214369" y="970428"/>
                  <a:pt x="1214369" y="949508"/>
                </a:cubicBezTo>
                <a:lnTo>
                  <a:pt x="1214369" y="720363"/>
                </a:lnTo>
                <a:cubicBezTo>
                  <a:pt x="1214369" y="699807"/>
                  <a:pt x="1197997" y="683132"/>
                  <a:pt x="1176775" y="683132"/>
                </a:cubicBezTo>
                <a:lnTo>
                  <a:pt x="986679" y="683132"/>
                </a:lnTo>
                <a:lnTo>
                  <a:pt x="986679" y="493036"/>
                </a:lnTo>
                <a:cubicBezTo>
                  <a:pt x="986618" y="472238"/>
                  <a:pt x="970307" y="455441"/>
                  <a:pt x="949387" y="455441"/>
                </a:cubicBezTo>
                <a:close/>
                <a:moveTo>
                  <a:pt x="834845" y="1669690"/>
                </a:moveTo>
                <a:cubicBezTo>
                  <a:pt x="1295925" y="1669690"/>
                  <a:pt x="1669689" y="1295925"/>
                  <a:pt x="1669689" y="834845"/>
                </a:cubicBezTo>
                <a:cubicBezTo>
                  <a:pt x="1669689" y="373764"/>
                  <a:pt x="1295925" y="0"/>
                  <a:pt x="834845" y="0"/>
                </a:cubicBezTo>
                <a:cubicBezTo>
                  <a:pt x="373764" y="0"/>
                  <a:pt x="0" y="373824"/>
                  <a:pt x="0" y="834905"/>
                </a:cubicBezTo>
                <a:cubicBezTo>
                  <a:pt x="0" y="1295986"/>
                  <a:pt x="373764" y="1669690"/>
                  <a:pt x="834845" y="1669690"/>
                </a:cubicBezTo>
                <a:close/>
              </a:path>
            </a:pathLst>
          </a:custGeom>
          <a:solidFill>
            <a:srgbClr val="002060"/>
          </a:solidFill>
          <a:ln w="606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4E557-A0D9-4BEC-9080-FBD1C6284A67}"/>
              </a:ext>
            </a:extLst>
          </p:cNvPr>
          <p:cNvSpPr txBox="1"/>
          <p:nvPr/>
        </p:nvSpPr>
        <p:spPr>
          <a:xfrm>
            <a:off x="-195242" y="6310332"/>
            <a:ext cx="21188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         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(Brown, 2019)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11FD2-3DE5-AE4D-B0AC-E085F14009CE}"/>
              </a:ext>
            </a:extLst>
          </p:cNvPr>
          <p:cNvSpPr txBox="1"/>
          <p:nvPr/>
        </p:nvSpPr>
        <p:spPr>
          <a:xfrm>
            <a:off x="1065642" y="6310332"/>
            <a:ext cx="21188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      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DE1C5-3CFE-5DB5-0AC8-B014991DF49E}"/>
              </a:ext>
            </a:extLst>
          </p:cNvPr>
          <p:cNvSpPr txBox="1"/>
          <p:nvPr/>
        </p:nvSpPr>
        <p:spPr>
          <a:xfrm>
            <a:off x="8776803" y="2305301"/>
            <a:ext cx="3082059" cy="1677382"/>
          </a:xfrm>
          <a:prstGeom prst="rect">
            <a:avLst/>
          </a:prstGeom>
          <a:solidFill>
            <a:schemeClr val="accent3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274320" tIns="182880" rIns="9144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Medicaid expansion is associated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with improved economic stability &amp; mental health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for parents who are low income</a:t>
            </a:r>
          </a:p>
        </p:txBody>
      </p:sp>
    </p:spTree>
    <p:extLst>
      <p:ext uri="{BB962C8B-B14F-4D97-AF65-F5344CB8AC3E}">
        <p14:creationId xmlns:p14="http://schemas.microsoft.com/office/powerpoint/2010/main" val="235794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1681-385B-A64A-9065-49ECE4D4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45" y="445949"/>
            <a:ext cx="12004110" cy="1045971"/>
          </a:xfrm>
        </p:spPr>
        <p:txBody>
          <a:bodyPr>
            <a:normAutofit/>
          </a:bodyPr>
          <a:lstStyle/>
          <a:p>
            <a:r>
              <a:rPr lang="en-US"/>
              <a:t>Medicaid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8CD5B-697B-2940-955F-57FA598FF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11" y="1959134"/>
            <a:ext cx="7118728" cy="39582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>
                <a:ea typeface="+mn-lt"/>
                <a:cs typeface="+mn-lt"/>
              </a:rPr>
              <a:t>States that newly </a:t>
            </a:r>
            <a:r>
              <a:rPr lang="en-US" b="1">
                <a:ea typeface="+mn-lt"/>
                <a:cs typeface="+mn-lt"/>
              </a:rPr>
              <a:t>expanded Medicaid </a:t>
            </a:r>
            <a:r>
              <a:rPr lang="en-US">
                <a:ea typeface="+mn-lt"/>
                <a:cs typeface="+mn-lt"/>
              </a:rPr>
              <a:t>in 2014 were associated with </a:t>
            </a:r>
            <a:r>
              <a:rPr lang="en-US" b="1">
                <a:ea typeface="+mn-lt"/>
                <a:cs typeface="+mn-lt"/>
              </a:rPr>
              <a:t>reductions in the average rate of child neglect reports </a:t>
            </a:r>
            <a:r>
              <a:rPr lang="en-US">
                <a:ea typeface="+mn-lt"/>
                <a:cs typeface="+mn-lt"/>
              </a:rPr>
              <a:t>per state-year: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>
                <a:ea typeface="+mn-lt"/>
                <a:cs typeface="+mn-lt"/>
              </a:rPr>
              <a:t>  </a:t>
            </a:r>
            <a:r>
              <a:rPr lang="en-US" sz="2600" b="1">
                <a:ea typeface="+mn-lt"/>
                <a:cs typeface="+mn-lt"/>
              </a:rPr>
              <a:t>13% reduction </a:t>
            </a:r>
            <a:r>
              <a:rPr lang="en-US" sz="2600">
                <a:ea typeface="+mn-lt"/>
                <a:cs typeface="+mn-lt"/>
              </a:rPr>
              <a:t>for children ages 0-5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>
                <a:ea typeface="+mn-lt"/>
                <a:cs typeface="+mn-lt"/>
              </a:rPr>
              <a:t>  </a:t>
            </a:r>
            <a:r>
              <a:rPr lang="en-US" sz="2600" b="1">
                <a:ea typeface="+mn-lt"/>
                <a:cs typeface="+mn-lt"/>
              </a:rPr>
              <a:t>15% reduction </a:t>
            </a:r>
            <a:r>
              <a:rPr lang="en-US" sz="2600">
                <a:ea typeface="+mn-lt"/>
                <a:cs typeface="+mn-lt"/>
              </a:rPr>
              <a:t>for children ages 6-12</a:t>
            </a:r>
            <a:endParaRPr lang="en-US" sz="260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>
                <a:ea typeface="+mn-lt"/>
                <a:cs typeface="+mn-lt"/>
              </a:rPr>
              <a:t>  </a:t>
            </a:r>
            <a:r>
              <a:rPr lang="en-US" sz="2600" b="1">
                <a:ea typeface="+mn-lt"/>
                <a:cs typeface="+mn-lt"/>
              </a:rPr>
              <a:t>16% reduction </a:t>
            </a:r>
            <a:r>
              <a:rPr lang="en-US" sz="2600">
                <a:ea typeface="+mn-lt"/>
                <a:cs typeface="+mn-lt"/>
              </a:rPr>
              <a:t>for children ages 13–17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300" i="1">
                <a:ea typeface="+mn-lt"/>
                <a:cs typeface="+mn-lt"/>
              </a:rPr>
              <a:t>(compared to states that did not expand Medicaid from 2008 to 2018)</a:t>
            </a:r>
            <a:endParaRPr lang="en-US" sz="2300" i="1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719EE85-7391-4654-9657-2CE9354F1F3F}"/>
              </a:ext>
            </a:extLst>
          </p:cNvPr>
          <p:cNvSpPr/>
          <p:nvPr/>
        </p:nvSpPr>
        <p:spPr>
          <a:xfrm>
            <a:off x="7815847" y="4615504"/>
            <a:ext cx="2052517" cy="1960601"/>
          </a:xfrm>
          <a:custGeom>
            <a:avLst/>
            <a:gdLst>
              <a:gd name="connsiteX0" fmla="*/ 949387 w 1669689"/>
              <a:gd name="connsiteY0" fmla="*/ 455441 h 1669689"/>
              <a:gd name="connsiteX1" fmla="*/ 720242 w 1669689"/>
              <a:gd name="connsiteY1" fmla="*/ 455441 h 1669689"/>
              <a:gd name="connsiteX2" fmla="*/ 683011 w 1669689"/>
              <a:gd name="connsiteY2" fmla="*/ 493036 h 1669689"/>
              <a:gd name="connsiteX3" fmla="*/ 683011 w 1669689"/>
              <a:gd name="connsiteY3" fmla="*/ 683132 h 1669689"/>
              <a:gd name="connsiteX4" fmla="*/ 492976 w 1669689"/>
              <a:gd name="connsiteY4" fmla="*/ 683132 h 1669689"/>
              <a:gd name="connsiteX5" fmla="*/ 455381 w 1669689"/>
              <a:gd name="connsiteY5" fmla="*/ 720363 h 1669689"/>
              <a:gd name="connsiteX6" fmla="*/ 455381 w 1669689"/>
              <a:gd name="connsiteY6" fmla="*/ 949508 h 1669689"/>
              <a:gd name="connsiteX7" fmla="*/ 492976 w 1669689"/>
              <a:gd name="connsiteY7" fmla="*/ 986739 h 1669689"/>
              <a:gd name="connsiteX8" fmla="*/ 683071 w 1669689"/>
              <a:gd name="connsiteY8" fmla="*/ 986739 h 1669689"/>
              <a:gd name="connsiteX9" fmla="*/ 683071 w 1669689"/>
              <a:gd name="connsiteY9" fmla="*/ 1176835 h 1669689"/>
              <a:gd name="connsiteX10" fmla="*/ 720302 w 1669689"/>
              <a:gd name="connsiteY10" fmla="*/ 1214430 h 1669689"/>
              <a:gd name="connsiteX11" fmla="*/ 949448 w 1669689"/>
              <a:gd name="connsiteY11" fmla="*/ 1214430 h 1669689"/>
              <a:gd name="connsiteX12" fmla="*/ 986679 w 1669689"/>
              <a:gd name="connsiteY12" fmla="*/ 1176835 h 1669689"/>
              <a:gd name="connsiteX13" fmla="*/ 986679 w 1669689"/>
              <a:gd name="connsiteY13" fmla="*/ 986739 h 1669689"/>
              <a:gd name="connsiteX14" fmla="*/ 1176775 w 1669689"/>
              <a:gd name="connsiteY14" fmla="*/ 986739 h 1669689"/>
              <a:gd name="connsiteX15" fmla="*/ 1214369 w 1669689"/>
              <a:gd name="connsiteY15" fmla="*/ 949508 h 1669689"/>
              <a:gd name="connsiteX16" fmla="*/ 1214369 w 1669689"/>
              <a:gd name="connsiteY16" fmla="*/ 720363 h 1669689"/>
              <a:gd name="connsiteX17" fmla="*/ 1176775 w 1669689"/>
              <a:gd name="connsiteY17" fmla="*/ 683132 h 1669689"/>
              <a:gd name="connsiteX18" fmla="*/ 986679 w 1669689"/>
              <a:gd name="connsiteY18" fmla="*/ 683132 h 1669689"/>
              <a:gd name="connsiteX19" fmla="*/ 986679 w 1669689"/>
              <a:gd name="connsiteY19" fmla="*/ 493036 h 1669689"/>
              <a:gd name="connsiteX20" fmla="*/ 949387 w 1669689"/>
              <a:gd name="connsiteY20" fmla="*/ 455441 h 1669689"/>
              <a:gd name="connsiteX21" fmla="*/ 834845 w 1669689"/>
              <a:gd name="connsiteY21" fmla="*/ 1669690 h 1669689"/>
              <a:gd name="connsiteX22" fmla="*/ 1669689 w 1669689"/>
              <a:gd name="connsiteY22" fmla="*/ 834845 h 1669689"/>
              <a:gd name="connsiteX23" fmla="*/ 834845 w 1669689"/>
              <a:gd name="connsiteY23" fmla="*/ 0 h 1669689"/>
              <a:gd name="connsiteX24" fmla="*/ 0 w 1669689"/>
              <a:gd name="connsiteY24" fmla="*/ 834905 h 1669689"/>
              <a:gd name="connsiteX25" fmla="*/ 834845 w 1669689"/>
              <a:gd name="connsiteY25" fmla="*/ 1669690 h 166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69689" h="1669689">
                <a:moveTo>
                  <a:pt x="949387" y="455441"/>
                </a:moveTo>
                <a:lnTo>
                  <a:pt x="720242" y="455441"/>
                </a:lnTo>
                <a:cubicBezTo>
                  <a:pt x="699686" y="455441"/>
                  <a:pt x="683011" y="471813"/>
                  <a:pt x="683011" y="493036"/>
                </a:cubicBezTo>
                <a:lnTo>
                  <a:pt x="683011" y="683132"/>
                </a:lnTo>
                <a:lnTo>
                  <a:pt x="492976" y="683132"/>
                </a:lnTo>
                <a:cubicBezTo>
                  <a:pt x="472238" y="683132"/>
                  <a:pt x="455381" y="699443"/>
                  <a:pt x="455381" y="720363"/>
                </a:cubicBezTo>
                <a:lnTo>
                  <a:pt x="455381" y="949508"/>
                </a:lnTo>
                <a:cubicBezTo>
                  <a:pt x="455381" y="970064"/>
                  <a:pt x="471753" y="986739"/>
                  <a:pt x="492976" y="986739"/>
                </a:cubicBezTo>
                <a:lnTo>
                  <a:pt x="683071" y="986739"/>
                </a:lnTo>
                <a:lnTo>
                  <a:pt x="683071" y="1176835"/>
                </a:lnTo>
                <a:cubicBezTo>
                  <a:pt x="683071" y="1197573"/>
                  <a:pt x="699383" y="1214430"/>
                  <a:pt x="720302" y="1214430"/>
                </a:cubicBezTo>
                <a:lnTo>
                  <a:pt x="949448" y="1214430"/>
                </a:lnTo>
                <a:cubicBezTo>
                  <a:pt x="970004" y="1214430"/>
                  <a:pt x="986679" y="1198058"/>
                  <a:pt x="986679" y="1176835"/>
                </a:cubicBezTo>
                <a:lnTo>
                  <a:pt x="986679" y="986739"/>
                </a:lnTo>
                <a:lnTo>
                  <a:pt x="1176775" y="986739"/>
                </a:lnTo>
                <a:cubicBezTo>
                  <a:pt x="1197512" y="986739"/>
                  <a:pt x="1214369" y="970428"/>
                  <a:pt x="1214369" y="949508"/>
                </a:cubicBezTo>
                <a:lnTo>
                  <a:pt x="1214369" y="720363"/>
                </a:lnTo>
                <a:cubicBezTo>
                  <a:pt x="1214369" y="699807"/>
                  <a:pt x="1197997" y="683132"/>
                  <a:pt x="1176775" y="683132"/>
                </a:cubicBezTo>
                <a:lnTo>
                  <a:pt x="986679" y="683132"/>
                </a:lnTo>
                <a:lnTo>
                  <a:pt x="986679" y="493036"/>
                </a:lnTo>
                <a:cubicBezTo>
                  <a:pt x="986618" y="472238"/>
                  <a:pt x="970307" y="455441"/>
                  <a:pt x="949387" y="455441"/>
                </a:cubicBezTo>
                <a:close/>
                <a:moveTo>
                  <a:pt x="834845" y="1669690"/>
                </a:moveTo>
                <a:cubicBezTo>
                  <a:pt x="1295925" y="1669690"/>
                  <a:pt x="1669689" y="1295925"/>
                  <a:pt x="1669689" y="834845"/>
                </a:cubicBezTo>
                <a:cubicBezTo>
                  <a:pt x="1669689" y="373764"/>
                  <a:pt x="1295925" y="0"/>
                  <a:pt x="834845" y="0"/>
                </a:cubicBezTo>
                <a:cubicBezTo>
                  <a:pt x="373764" y="0"/>
                  <a:pt x="0" y="373824"/>
                  <a:pt x="0" y="834905"/>
                </a:cubicBezTo>
                <a:cubicBezTo>
                  <a:pt x="0" y="1295986"/>
                  <a:pt x="373764" y="1669690"/>
                  <a:pt x="834845" y="1669690"/>
                </a:cubicBezTo>
                <a:close/>
              </a:path>
            </a:pathLst>
          </a:custGeom>
          <a:solidFill>
            <a:srgbClr val="002060"/>
          </a:solidFill>
          <a:ln w="606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4E557-A0D9-4BEC-9080-FBD1C6284A67}"/>
              </a:ext>
            </a:extLst>
          </p:cNvPr>
          <p:cNvSpPr txBox="1"/>
          <p:nvPr/>
        </p:nvSpPr>
        <p:spPr>
          <a:xfrm>
            <a:off x="62180" y="6384596"/>
            <a:ext cx="36574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 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(McGinty, 2022) 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  <a:hlinkClick r:id="rId3"/>
              </a:rPr>
              <a:t>Urban Institute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2021)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B9AB2-F685-0877-D999-6C9E603A3950}"/>
              </a:ext>
            </a:extLst>
          </p:cNvPr>
          <p:cNvSpPr txBox="1"/>
          <p:nvPr/>
        </p:nvSpPr>
        <p:spPr>
          <a:xfrm>
            <a:off x="7111712" y="3322704"/>
            <a:ext cx="4712577" cy="615553"/>
          </a:xfrm>
          <a:prstGeom prst="rect">
            <a:avLst/>
          </a:prstGeom>
          <a:solidFill>
            <a:schemeClr val="accent1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91440" tIns="182880" rIns="9144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North Carolina expanded Medicaid in 2023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46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2E473-B969-97A8-02CA-4124C81F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86" y="134937"/>
            <a:ext cx="10624980" cy="1325563"/>
          </a:xfrm>
        </p:spPr>
        <p:txBody>
          <a:bodyPr/>
          <a:lstStyle/>
          <a:p>
            <a:r>
              <a:rPr lang="en-US" dirty="0"/>
              <a:t>Policy Synergy: Medicaid Expansion &amp; Housing Stability</a:t>
            </a:r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5D2F105-E269-7AB4-48DF-15FFF5DF4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086" y="1621561"/>
            <a:ext cx="7145795" cy="510993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E4960A-9C08-7F44-A61D-E1BC76D825DC}"/>
              </a:ext>
            </a:extLst>
          </p:cNvPr>
          <p:cNvSpPr txBox="1"/>
          <p:nvPr/>
        </p:nvSpPr>
        <p:spPr>
          <a:xfrm>
            <a:off x="7659827" y="6450386"/>
            <a:ext cx="348213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Zewde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2019) 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  <a:hlinkClick r:id="rId4"/>
              </a:rPr>
              <a:t>CBPP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2022 - graphic)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2DEE5-B2BD-5B95-AA1F-D1A8DB0D833B}"/>
              </a:ext>
            </a:extLst>
          </p:cNvPr>
          <p:cNvSpPr txBox="1"/>
          <p:nvPr/>
        </p:nvSpPr>
        <p:spPr>
          <a:xfrm>
            <a:off x="7461378" y="1874728"/>
            <a:ext cx="4235322" cy="3108543"/>
          </a:xfrm>
          <a:prstGeom prst="rect">
            <a:avLst/>
          </a:prstGeom>
          <a:solidFill>
            <a:schemeClr val="accent3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274320" tIns="182880" rIns="9144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Medicaid expansion is a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key strategy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for addressing housing instability for people with low incomes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Evictions fell by 20%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in Medicaid expansion states compared to non-expansion states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By providing enrollees with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financial protection from high medical bills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, Medicaid can free up income to pay rent or to avoid eviction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402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6B17-1F65-479E-B680-39B5F51A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4" y="238480"/>
            <a:ext cx="12199739" cy="1214834"/>
          </a:xfrm>
        </p:spPr>
        <p:txBody>
          <a:bodyPr>
            <a:noAutofit/>
          </a:bodyPr>
          <a:lstStyle/>
          <a:p>
            <a:r>
              <a:rPr lang="en-US" sz="3400" i="1">
                <a:solidFill>
                  <a:srgbClr val="800000"/>
                </a:solidFill>
              </a:rPr>
              <a:t>State Policy Option:</a:t>
            </a:r>
            <a:r>
              <a:rPr lang="en-US" sz="3400"/>
              <a:t> Leverage Opportunities to Use Medicaid Funding to Address Social Determinants of Health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025421-9F00-4204-A73A-2FCC3A5FA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906" y="1779423"/>
            <a:ext cx="7174570" cy="46821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US" sz="3200" b="1">
                <a:solidFill>
                  <a:srgbClr val="002060"/>
                </a:solidFill>
                <a:ea typeface="+mn-lt"/>
                <a:cs typeface="+mn-lt"/>
              </a:rPr>
              <a:t>North Carolina </a:t>
            </a:r>
            <a:r>
              <a:rPr lang="en-US" sz="3200">
                <a:ea typeface="+mn-lt"/>
                <a:cs typeface="+mn-lt"/>
              </a:rPr>
              <a:t>– </a:t>
            </a:r>
            <a:r>
              <a:rPr lang="en-US" sz="2600">
                <a:ea typeface="+mn-lt"/>
                <a:cs typeface="+mn-lt"/>
                <a:hlinkClick r:id="rId3"/>
              </a:rPr>
              <a:t>Healthy Opportunities</a:t>
            </a:r>
            <a:r>
              <a:rPr lang="en-US" sz="2600">
                <a:ea typeface="+mn-lt"/>
                <a:cs typeface="+mn-lt"/>
              </a:rPr>
              <a:t> (2022)</a:t>
            </a:r>
            <a:endParaRPr lang="en-US" sz="2600" b="1">
              <a:solidFill>
                <a:srgbClr val="002060"/>
              </a:solidFill>
              <a:ea typeface="+mn-lt"/>
              <a:cs typeface="+mn-lt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sz="3200" b="1">
                <a:solidFill>
                  <a:srgbClr val="002060"/>
                </a:solidFill>
                <a:ea typeface="+mn-lt"/>
                <a:cs typeface="+mn-lt"/>
              </a:rPr>
              <a:t>California</a:t>
            </a:r>
            <a:r>
              <a:rPr lang="en-US" sz="4200" b="1">
                <a:ea typeface="+mn-lt"/>
                <a:cs typeface="+mn-lt"/>
              </a:rPr>
              <a:t> </a:t>
            </a:r>
            <a:r>
              <a:rPr lang="en-US" sz="3200">
                <a:ea typeface="+mn-lt"/>
                <a:cs typeface="+mn-lt"/>
              </a:rPr>
              <a:t>– </a:t>
            </a:r>
            <a:r>
              <a:rPr lang="en-US" sz="2600" err="1">
                <a:ea typeface="+mn-lt"/>
                <a:cs typeface="+mn-lt"/>
                <a:hlinkClick r:id="rId4"/>
              </a:rPr>
              <a:t>CalAIM</a:t>
            </a:r>
            <a:r>
              <a:rPr lang="en-US" sz="2600">
                <a:ea typeface="+mn-lt"/>
                <a:cs typeface="+mn-lt"/>
              </a:rPr>
              <a:t> (2022)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sz="3200" b="1">
                <a:solidFill>
                  <a:srgbClr val="002060"/>
                </a:solidFill>
                <a:ea typeface="+mn-lt"/>
                <a:cs typeface="+mn-lt"/>
              </a:rPr>
              <a:t>Oregon</a:t>
            </a:r>
            <a:r>
              <a:rPr lang="en-US" b="1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– </a:t>
            </a:r>
            <a:r>
              <a:rPr lang="en-US" sz="2600">
                <a:ea typeface="+mn-lt"/>
                <a:cs typeface="+mn-lt"/>
                <a:hlinkClick r:id="rId5"/>
              </a:rPr>
              <a:t>Oregon Health Plan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sz="2600">
                <a:ea typeface="+mn-lt"/>
                <a:cs typeface="+mn-lt"/>
              </a:rPr>
              <a:t>(2022)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600" b="1">
                <a:ea typeface="+mn-lt"/>
                <a:cs typeface="+mn-lt"/>
              </a:rPr>
              <a:t>Medicaid waivers</a:t>
            </a:r>
            <a:r>
              <a:rPr lang="en-US" sz="2600">
                <a:ea typeface="+mn-lt"/>
                <a:cs typeface="+mn-lt"/>
              </a:rPr>
              <a:t> shifting to a population health approach prioritize prevention &amp; social determinants of health</a:t>
            </a:r>
          </a:p>
          <a:p>
            <a:pPr marL="457200" indent="-457200">
              <a:lnSpc>
                <a:spcPts val="2500"/>
              </a:lnSpc>
            </a:pPr>
            <a:r>
              <a:rPr lang="en-US" sz="2400"/>
              <a:t>Provide non-medical supports related to </a:t>
            </a:r>
            <a:r>
              <a:rPr lang="en-US" sz="2400" b="1"/>
              <a:t>housing, food &amp; transportation </a:t>
            </a:r>
            <a:r>
              <a:rPr lang="en-US" sz="2400"/>
              <a:t>for those with complex needs </a:t>
            </a:r>
          </a:p>
          <a:p>
            <a:pPr marL="457200" indent="-457200">
              <a:lnSpc>
                <a:spcPts val="2500"/>
              </a:lnSpc>
            </a:pPr>
            <a:r>
              <a:rPr lang="en-US" sz="2400"/>
              <a:t>Improve individual &amp; community health 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D1640CA-8159-4262-99B5-9218DDF5D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7999" y="1888214"/>
            <a:ext cx="2244779" cy="2632478"/>
          </a:xfrm>
          <a:prstGeom prst="rect">
            <a:avLst/>
          </a:prstGeom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21E1109A-1835-381A-A99F-51D2D1315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2999" y="4414284"/>
            <a:ext cx="2443019" cy="2294402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52F8551-A8D3-3813-6D57-C4BCDE90580B}"/>
              </a:ext>
            </a:extLst>
          </p:cNvPr>
          <p:cNvSpPr/>
          <p:nvPr/>
        </p:nvSpPr>
        <p:spPr>
          <a:xfrm>
            <a:off x="1522917" y="1888214"/>
            <a:ext cx="2843101" cy="1125245"/>
          </a:xfrm>
          <a:custGeom>
            <a:avLst/>
            <a:gdLst>
              <a:gd name="connsiteX0" fmla="*/ 1408217 w 1508500"/>
              <a:gd name="connsiteY0" fmla="*/ 199505 h 652399"/>
              <a:gd name="connsiteX1" fmla="*/ 1410219 w 1508500"/>
              <a:gd name="connsiteY1" fmla="*/ 213888 h 652399"/>
              <a:gd name="connsiteX2" fmla="*/ 1420042 w 1508500"/>
              <a:gd name="connsiteY2" fmla="*/ 225899 h 652399"/>
              <a:gd name="connsiteX3" fmla="*/ 1430533 w 1508500"/>
              <a:gd name="connsiteY3" fmla="*/ 231014 h 652399"/>
              <a:gd name="connsiteX4" fmla="*/ 1473276 w 1508500"/>
              <a:gd name="connsiteY4" fmla="*/ 231830 h 652399"/>
              <a:gd name="connsiteX5" fmla="*/ 1474165 w 1508500"/>
              <a:gd name="connsiteY5" fmla="*/ 239466 h 652399"/>
              <a:gd name="connsiteX6" fmla="*/ 1438022 w 1508500"/>
              <a:gd name="connsiteY6" fmla="*/ 260708 h 652399"/>
              <a:gd name="connsiteX7" fmla="*/ 1431942 w 1508500"/>
              <a:gd name="connsiteY7" fmla="*/ 265045 h 652399"/>
              <a:gd name="connsiteX8" fmla="*/ 1394056 w 1508500"/>
              <a:gd name="connsiteY8" fmla="*/ 230088 h 652399"/>
              <a:gd name="connsiteX9" fmla="*/ 1382935 w 1508500"/>
              <a:gd name="connsiteY9" fmla="*/ 226381 h 652399"/>
              <a:gd name="connsiteX10" fmla="*/ 1366550 w 1508500"/>
              <a:gd name="connsiteY10" fmla="*/ 228568 h 652399"/>
              <a:gd name="connsiteX11" fmla="*/ 1354614 w 1508500"/>
              <a:gd name="connsiteY11" fmla="*/ 244100 h 652399"/>
              <a:gd name="connsiteX12" fmla="*/ 1355132 w 1508500"/>
              <a:gd name="connsiteY12" fmla="*/ 246510 h 652399"/>
              <a:gd name="connsiteX13" fmla="*/ 1359692 w 1508500"/>
              <a:gd name="connsiteY13" fmla="*/ 261338 h 652399"/>
              <a:gd name="connsiteX14" fmla="*/ 1331370 w 1508500"/>
              <a:gd name="connsiteY14" fmla="*/ 258187 h 652399"/>
              <a:gd name="connsiteX15" fmla="*/ 1319581 w 1508500"/>
              <a:gd name="connsiteY15" fmla="*/ 262672 h 652399"/>
              <a:gd name="connsiteX16" fmla="*/ 1295523 w 1508500"/>
              <a:gd name="connsiteY16" fmla="*/ 289177 h 652399"/>
              <a:gd name="connsiteX17" fmla="*/ 1296487 w 1508500"/>
              <a:gd name="connsiteY17" fmla="*/ 308825 h 652399"/>
              <a:gd name="connsiteX18" fmla="*/ 1303197 w 1508500"/>
              <a:gd name="connsiteY18" fmla="*/ 312161 h 652399"/>
              <a:gd name="connsiteX19" fmla="*/ 1324735 w 1508500"/>
              <a:gd name="connsiteY19" fmla="*/ 316350 h 652399"/>
              <a:gd name="connsiteX20" fmla="*/ 1314281 w 1508500"/>
              <a:gd name="connsiteY20" fmla="*/ 321985 h 652399"/>
              <a:gd name="connsiteX21" fmla="*/ 1314281 w 1508500"/>
              <a:gd name="connsiteY21" fmla="*/ 338370 h 652399"/>
              <a:gd name="connsiteX22" fmla="*/ 1334225 w 1508500"/>
              <a:gd name="connsiteY22" fmla="*/ 365950 h 652399"/>
              <a:gd name="connsiteX23" fmla="*/ 1342195 w 1508500"/>
              <a:gd name="connsiteY23" fmla="*/ 371325 h 652399"/>
              <a:gd name="connsiteX24" fmla="*/ 1391387 w 1508500"/>
              <a:gd name="connsiteY24" fmla="*/ 383336 h 652399"/>
              <a:gd name="connsiteX25" fmla="*/ 1397207 w 1508500"/>
              <a:gd name="connsiteY25" fmla="*/ 383336 h 652399"/>
              <a:gd name="connsiteX26" fmla="*/ 1387235 w 1508500"/>
              <a:gd name="connsiteY26" fmla="*/ 385597 h 652399"/>
              <a:gd name="connsiteX27" fmla="*/ 1384566 w 1508500"/>
              <a:gd name="connsiteY27" fmla="*/ 386487 h 652399"/>
              <a:gd name="connsiteX28" fmla="*/ 1330073 w 1508500"/>
              <a:gd name="connsiteY28" fmla="*/ 411213 h 652399"/>
              <a:gd name="connsiteX29" fmla="*/ 1285811 w 1508500"/>
              <a:gd name="connsiteY29" fmla="*/ 419665 h 652399"/>
              <a:gd name="connsiteX30" fmla="*/ 1278804 w 1508500"/>
              <a:gd name="connsiteY30" fmla="*/ 423372 h 652399"/>
              <a:gd name="connsiteX31" fmla="*/ 1230613 w 1508500"/>
              <a:gd name="connsiteY31" fmla="*/ 469524 h 652399"/>
              <a:gd name="connsiteX32" fmla="*/ 1230243 w 1508500"/>
              <a:gd name="connsiteY32" fmla="*/ 489246 h 652399"/>
              <a:gd name="connsiteX33" fmla="*/ 1239473 w 1508500"/>
              <a:gd name="connsiteY33" fmla="*/ 493472 h 652399"/>
              <a:gd name="connsiteX34" fmla="*/ 1250594 w 1508500"/>
              <a:gd name="connsiteY34" fmla="*/ 494065 h 652399"/>
              <a:gd name="connsiteX35" fmla="*/ 1233246 w 1508500"/>
              <a:gd name="connsiteY35" fmla="*/ 512600 h 652399"/>
              <a:gd name="connsiteX36" fmla="*/ 1230094 w 1508500"/>
              <a:gd name="connsiteY36" fmla="*/ 525797 h 652399"/>
              <a:gd name="connsiteX37" fmla="*/ 1232726 w 1508500"/>
              <a:gd name="connsiteY37" fmla="*/ 535213 h 652399"/>
              <a:gd name="connsiteX38" fmla="*/ 1207852 w 1508500"/>
              <a:gd name="connsiteY38" fmla="*/ 572506 h 652399"/>
              <a:gd name="connsiteX39" fmla="*/ 1205665 w 1508500"/>
              <a:gd name="connsiteY39" fmla="*/ 582033 h 652399"/>
              <a:gd name="connsiteX40" fmla="*/ 1208853 w 1508500"/>
              <a:gd name="connsiteY40" fmla="*/ 606610 h 652399"/>
              <a:gd name="connsiteX41" fmla="*/ 1177862 w 1508500"/>
              <a:gd name="connsiteY41" fmla="*/ 573952 h 652399"/>
              <a:gd name="connsiteX42" fmla="*/ 1158214 w 1508500"/>
              <a:gd name="connsiteY42" fmla="*/ 573470 h 652399"/>
              <a:gd name="connsiteX43" fmla="*/ 1154211 w 1508500"/>
              <a:gd name="connsiteY43" fmla="*/ 586481 h 652399"/>
              <a:gd name="connsiteX44" fmla="*/ 1161848 w 1508500"/>
              <a:gd name="connsiteY44" fmla="*/ 621438 h 652399"/>
              <a:gd name="connsiteX45" fmla="*/ 1128188 w 1508500"/>
              <a:gd name="connsiteY45" fmla="*/ 615952 h 652399"/>
              <a:gd name="connsiteX46" fmla="*/ 1113360 w 1508500"/>
              <a:gd name="connsiteY46" fmla="*/ 623922 h 652399"/>
              <a:gd name="connsiteX47" fmla="*/ 1103610 w 1508500"/>
              <a:gd name="connsiteY47" fmla="*/ 645238 h 652399"/>
              <a:gd name="connsiteX48" fmla="*/ 1087411 w 1508500"/>
              <a:gd name="connsiteY48" fmla="*/ 652207 h 652399"/>
              <a:gd name="connsiteX49" fmla="*/ 858057 w 1508500"/>
              <a:gd name="connsiteY49" fmla="*/ 472824 h 652399"/>
              <a:gd name="connsiteX50" fmla="*/ 847455 w 1508500"/>
              <a:gd name="connsiteY50" fmla="*/ 470043 h 652399"/>
              <a:gd name="connsiteX51" fmla="*/ 677413 w 1508500"/>
              <a:gd name="connsiteY51" fmla="*/ 495585 h 652399"/>
              <a:gd name="connsiteX52" fmla="*/ 577102 w 1508500"/>
              <a:gd name="connsiteY52" fmla="*/ 441759 h 652399"/>
              <a:gd name="connsiteX53" fmla="*/ 569317 w 1508500"/>
              <a:gd name="connsiteY53" fmla="*/ 440165 h 652399"/>
              <a:gd name="connsiteX54" fmla="*/ 342001 w 1508500"/>
              <a:gd name="connsiteY54" fmla="*/ 460108 h 652399"/>
              <a:gd name="connsiteX55" fmla="*/ 337072 w 1508500"/>
              <a:gd name="connsiteY55" fmla="*/ 461480 h 652399"/>
              <a:gd name="connsiteX56" fmla="*/ 228714 w 1508500"/>
              <a:gd name="connsiteY56" fmla="*/ 515010 h 652399"/>
              <a:gd name="connsiteX57" fmla="*/ 228714 w 1508500"/>
              <a:gd name="connsiteY57" fmla="*/ 515010 h 652399"/>
              <a:gd name="connsiteX58" fmla="*/ -305 w 1508500"/>
              <a:gd name="connsiteY58" fmla="*/ 537660 h 652399"/>
              <a:gd name="connsiteX59" fmla="*/ 53928 w 1508500"/>
              <a:gd name="connsiteY59" fmla="*/ 494992 h 652399"/>
              <a:gd name="connsiteX60" fmla="*/ 127513 w 1508500"/>
              <a:gd name="connsiteY60" fmla="*/ 468153 h 652399"/>
              <a:gd name="connsiteX61" fmla="*/ 131628 w 1508500"/>
              <a:gd name="connsiteY61" fmla="*/ 465817 h 652399"/>
              <a:gd name="connsiteX62" fmla="*/ 270381 w 1508500"/>
              <a:gd name="connsiteY62" fmla="*/ 350900 h 652399"/>
              <a:gd name="connsiteX63" fmla="*/ 372547 w 1508500"/>
              <a:gd name="connsiteY63" fmla="*/ 275202 h 652399"/>
              <a:gd name="connsiteX64" fmla="*/ 376032 w 1508500"/>
              <a:gd name="connsiteY64" fmla="*/ 271495 h 652399"/>
              <a:gd name="connsiteX65" fmla="*/ 389970 w 1508500"/>
              <a:gd name="connsiteY65" fmla="*/ 249587 h 652399"/>
              <a:gd name="connsiteX66" fmla="*/ 430747 w 1508500"/>
              <a:gd name="connsiteY66" fmla="*/ 219152 h 652399"/>
              <a:gd name="connsiteX67" fmla="*/ 434454 w 1508500"/>
              <a:gd name="connsiteY67" fmla="*/ 215074 h 652399"/>
              <a:gd name="connsiteX68" fmla="*/ 466928 w 1508500"/>
              <a:gd name="connsiteY68" fmla="*/ 160062 h 652399"/>
              <a:gd name="connsiteX69" fmla="*/ 1461561 w 1508500"/>
              <a:gd name="connsiteY69" fmla="*/ -193 h 652399"/>
              <a:gd name="connsiteX70" fmla="*/ 1467900 w 1508500"/>
              <a:gd name="connsiteY70" fmla="*/ 11113 h 652399"/>
              <a:gd name="connsiteX71" fmla="*/ 1448326 w 1508500"/>
              <a:gd name="connsiteY71" fmla="*/ 9853 h 652399"/>
              <a:gd name="connsiteX72" fmla="*/ 1447659 w 1508500"/>
              <a:gd name="connsiteY72" fmla="*/ 10483 h 652399"/>
              <a:gd name="connsiteX73" fmla="*/ 1433425 w 1508500"/>
              <a:gd name="connsiteY73" fmla="*/ 24681 h 652399"/>
              <a:gd name="connsiteX74" fmla="*/ 1431534 w 1508500"/>
              <a:gd name="connsiteY74" fmla="*/ 41956 h 652399"/>
              <a:gd name="connsiteX75" fmla="*/ 1451218 w 1508500"/>
              <a:gd name="connsiteY75" fmla="*/ 73021 h 652399"/>
              <a:gd name="connsiteX76" fmla="*/ 1447511 w 1508500"/>
              <a:gd name="connsiteY76" fmla="*/ 75949 h 652399"/>
              <a:gd name="connsiteX77" fmla="*/ 1404139 w 1508500"/>
              <a:gd name="connsiteY77" fmla="*/ 60009 h 652399"/>
              <a:gd name="connsiteX78" fmla="*/ 1386642 w 1508500"/>
              <a:gd name="connsiteY78" fmla="*/ 67423 h 652399"/>
              <a:gd name="connsiteX79" fmla="*/ 1377893 w 1508500"/>
              <a:gd name="connsiteY79" fmla="*/ 87107 h 652399"/>
              <a:gd name="connsiteX80" fmla="*/ 1379413 w 1508500"/>
              <a:gd name="connsiteY80" fmla="*/ 101009 h 652399"/>
              <a:gd name="connsiteX81" fmla="*/ 1331222 w 1508500"/>
              <a:gd name="connsiteY81" fmla="*/ 121805 h 652399"/>
              <a:gd name="connsiteX82" fmla="*/ 1322807 w 1508500"/>
              <a:gd name="connsiteY82" fmla="*/ 134558 h 652399"/>
              <a:gd name="connsiteX83" fmla="*/ 1322807 w 1508500"/>
              <a:gd name="connsiteY83" fmla="*/ 164214 h 652399"/>
              <a:gd name="connsiteX84" fmla="*/ 1336634 w 1508500"/>
              <a:gd name="connsiteY84" fmla="*/ 178115 h 652399"/>
              <a:gd name="connsiteX85" fmla="*/ 1341676 w 1508500"/>
              <a:gd name="connsiteY85" fmla="*/ 177188 h 652399"/>
              <a:gd name="connsiteX86" fmla="*/ 1422007 w 1508500"/>
              <a:gd name="connsiteY86" fmla="*/ 146605 h 652399"/>
              <a:gd name="connsiteX87" fmla="*/ 1424490 w 1508500"/>
              <a:gd name="connsiteY87" fmla="*/ 145345 h 652399"/>
              <a:gd name="connsiteX88" fmla="*/ 1440097 w 1508500"/>
              <a:gd name="connsiteY88" fmla="*/ 135484 h 652399"/>
              <a:gd name="connsiteX89" fmla="*/ 1447104 w 1508500"/>
              <a:gd name="connsiteY89" fmla="*/ 171516 h 652399"/>
              <a:gd name="connsiteX90" fmla="*/ 1460115 w 1508500"/>
              <a:gd name="connsiteY90" fmla="*/ 182638 h 652399"/>
              <a:gd name="connsiteX91" fmla="*/ 1484470 w 1508500"/>
              <a:gd name="connsiteY91" fmla="*/ 183713 h 652399"/>
              <a:gd name="connsiteX92" fmla="*/ 1494887 w 1508500"/>
              <a:gd name="connsiteY92" fmla="*/ 179709 h 652399"/>
              <a:gd name="connsiteX93" fmla="*/ 1498965 w 1508500"/>
              <a:gd name="connsiteY93" fmla="*/ 169329 h 652399"/>
              <a:gd name="connsiteX94" fmla="*/ 1497927 w 1508500"/>
              <a:gd name="connsiteY94" fmla="*/ 139933 h 652399"/>
              <a:gd name="connsiteX95" fmla="*/ 1508195 w 1508500"/>
              <a:gd name="connsiteY95" fmla="*/ 166104 h 652399"/>
              <a:gd name="connsiteX96" fmla="*/ 1498928 w 1508500"/>
              <a:gd name="connsiteY96" fmla="*/ 186011 h 652399"/>
              <a:gd name="connsiteX97" fmla="*/ 1420561 w 1508500"/>
              <a:gd name="connsiteY97" fmla="*/ 190941 h 652399"/>
              <a:gd name="connsiteX98" fmla="*/ 1408217 w 1508500"/>
              <a:gd name="connsiteY98" fmla="*/ 199505 h 6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508500" h="652399">
                <a:moveTo>
                  <a:pt x="1408217" y="199505"/>
                </a:moveTo>
                <a:cubicBezTo>
                  <a:pt x="1406141" y="204286"/>
                  <a:pt x="1406919" y="209847"/>
                  <a:pt x="1410219" y="213888"/>
                </a:cubicBezTo>
                <a:lnTo>
                  <a:pt x="1420042" y="225899"/>
                </a:lnTo>
                <a:cubicBezTo>
                  <a:pt x="1422637" y="229050"/>
                  <a:pt x="1426455" y="230903"/>
                  <a:pt x="1430533" y="231014"/>
                </a:cubicBezTo>
                <a:lnTo>
                  <a:pt x="1473276" y="231830"/>
                </a:lnTo>
                <a:lnTo>
                  <a:pt x="1474165" y="239466"/>
                </a:lnTo>
                <a:lnTo>
                  <a:pt x="1438022" y="260708"/>
                </a:lnTo>
                <a:lnTo>
                  <a:pt x="1431942" y="265045"/>
                </a:lnTo>
                <a:lnTo>
                  <a:pt x="1394056" y="230088"/>
                </a:lnTo>
                <a:cubicBezTo>
                  <a:pt x="1391090" y="227270"/>
                  <a:pt x="1387013" y="225936"/>
                  <a:pt x="1382935" y="226381"/>
                </a:cubicBezTo>
                <a:lnTo>
                  <a:pt x="1366550" y="228568"/>
                </a:lnTo>
                <a:cubicBezTo>
                  <a:pt x="1358951" y="229569"/>
                  <a:pt x="1353613" y="236538"/>
                  <a:pt x="1354614" y="244100"/>
                </a:cubicBezTo>
                <a:cubicBezTo>
                  <a:pt x="1354724" y="244916"/>
                  <a:pt x="1354872" y="245731"/>
                  <a:pt x="1355132" y="246510"/>
                </a:cubicBezTo>
                <a:lnTo>
                  <a:pt x="1359692" y="261338"/>
                </a:lnTo>
                <a:lnTo>
                  <a:pt x="1331370" y="258187"/>
                </a:lnTo>
                <a:cubicBezTo>
                  <a:pt x="1326958" y="257705"/>
                  <a:pt x="1322547" y="259373"/>
                  <a:pt x="1319581" y="262672"/>
                </a:cubicBezTo>
                <a:lnTo>
                  <a:pt x="1295523" y="289177"/>
                </a:lnTo>
                <a:cubicBezTo>
                  <a:pt x="1290370" y="294849"/>
                  <a:pt x="1290815" y="303672"/>
                  <a:pt x="1296487" y="308825"/>
                </a:cubicBezTo>
                <a:cubicBezTo>
                  <a:pt x="1298377" y="310530"/>
                  <a:pt x="1300713" y="311679"/>
                  <a:pt x="1303197" y="312161"/>
                </a:cubicBezTo>
                <a:lnTo>
                  <a:pt x="1324735" y="316350"/>
                </a:lnTo>
                <a:cubicBezTo>
                  <a:pt x="1320582" y="316572"/>
                  <a:pt x="1316727" y="318612"/>
                  <a:pt x="1314281" y="321985"/>
                </a:cubicBezTo>
                <a:cubicBezTo>
                  <a:pt x="1310759" y="326878"/>
                  <a:pt x="1310759" y="333476"/>
                  <a:pt x="1314281" y="338370"/>
                </a:cubicBezTo>
                <a:lnTo>
                  <a:pt x="1334225" y="365950"/>
                </a:lnTo>
                <a:cubicBezTo>
                  <a:pt x="1336189" y="368619"/>
                  <a:pt x="1339006" y="370510"/>
                  <a:pt x="1342195" y="371325"/>
                </a:cubicBezTo>
                <a:lnTo>
                  <a:pt x="1391387" y="383336"/>
                </a:lnTo>
                <a:cubicBezTo>
                  <a:pt x="1393315" y="383744"/>
                  <a:pt x="1395280" y="383744"/>
                  <a:pt x="1397207" y="383336"/>
                </a:cubicBezTo>
                <a:lnTo>
                  <a:pt x="1387235" y="385597"/>
                </a:lnTo>
                <a:cubicBezTo>
                  <a:pt x="1386308" y="385820"/>
                  <a:pt x="1385418" y="386116"/>
                  <a:pt x="1384566" y="386487"/>
                </a:cubicBezTo>
                <a:lnTo>
                  <a:pt x="1330073" y="411213"/>
                </a:lnTo>
                <a:lnTo>
                  <a:pt x="1285811" y="419665"/>
                </a:lnTo>
                <a:cubicBezTo>
                  <a:pt x="1283179" y="420184"/>
                  <a:pt x="1280732" y="421482"/>
                  <a:pt x="1278804" y="423372"/>
                </a:cubicBezTo>
                <a:lnTo>
                  <a:pt x="1230613" y="469524"/>
                </a:lnTo>
                <a:cubicBezTo>
                  <a:pt x="1225089" y="474862"/>
                  <a:pt x="1224905" y="483685"/>
                  <a:pt x="1230243" y="489246"/>
                </a:cubicBezTo>
                <a:cubicBezTo>
                  <a:pt x="1232689" y="491767"/>
                  <a:pt x="1235989" y="493249"/>
                  <a:pt x="1239473" y="493472"/>
                </a:cubicBezTo>
                <a:lnTo>
                  <a:pt x="1250594" y="494065"/>
                </a:lnTo>
                <a:lnTo>
                  <a:pt x="1233246" y="512600"/>
                </a:lnTo>
                <a:cubicBezTo>
                  <a:pt x="1229983" y="516159"/>
                  <a:pt x="1228796" y="521163"/>
                  <a:pt x="1230094" y="525797"/>
                </a:cubicBezTo>
                <a:lnTo>
                  <a:pt x="1232726" y="535213"/>
                </a:lnTo>
                <a:lnTo>
                  <a:pt x="1207852" y="572506"/>
                </a:lnTo>
                <a:cubicBezTo>
                  <a:pt x="1205999" y="575323"/>
                  <a:pt x="1205220" y="578696"/>
                  <a:pt x="1205665" y="582033"/>
                </a:cubicBezTo>
                <a:lnTo>
                  <a:pt x="1208853" y="606610"/>
                </a:lnTo>
                <a:lnTo>
                  <a:pt x="1177862" y="573952"/>
                </a:lnTo>
                <a:cubicBezTo>
                  <a:pt x="1172561" y="568391"/>
                  <a:pt x="1163775" y="568168"/>
                  <a:pt x="1158214" y="573470"/>
                </a:cubicBezTo>
                <a:cubicBezTo>
                  <a:pt x="1154693" y="576806"/>
                  <a:pt x="1153173" y="581736"/>
                  <a:pt x="1154211" y="586481"/>
                </a:cubicBezTo>
                <a:lnTo>
                  <a:pt x="1161848" y="621438"/>
                </a:lnTo>
                <a:lnTo>
                  <a:pt x="1128188" y="615952"/>
                </a:lnTo>
                <a:cubicBezTo>
                  <a:pt x="1121998" y="614988"/>
                  <a:pt x="1115955" y="618250"/>
                  <a:pt x="1113360" y="623922"/>
                </a:cubicBezTo>
                <a:lnTo>
                  <a:pt x="1103610" y="645238"/>
                </a:lnTo>
                <a:lnTo>
                  <a:pt x="1087411" y="652207"/>
                </a:lnTo>
                <a:lnTo>
                  <a:pt x="858057" y="472824"/>
                </a:lnTo>
                <a:cubicBezTo>
                  <a:pt x="855055" y="470525"/>
                  <a:pt x="851236" y="469487"/>
                  <a:pt x="847455" y="470043"/>
                </a:cubicBezTo>
                <a:lnTo>
                  <a:pt x="677413" y="495585"/>
                </a:lnTo>
                <a:lnTo>
                  <a:pt x="577102" y="441759"/>
                </a:lnTo>
                <a:cubicBezTo>
                  <a:pt x="574729" y="440461"/>
                  <a:pt x="572023" y="439905"/>
                  <a:pt x="569317" y="440165"/>
                </a:cubicBezTo>
                <a:lnTo>
                  <a:pt x="342001" y="460108"/>
                </a:lnTo>
                <a:cubicBezTo>
                  <a:pt x="340296" y="460257"/>
                  <a:pt x="338628" y="460739"/>
                  <a:pt x="337072" y="461480"/>
                </a:cubicBezTo>
                <a:lnTo>
                  <a:pt x="228714" y="515010"/>
                </a:lnTo>
                <a:lnTo>
                  <a:pt x="228714" y="515010"/>
                </a:lnTo>
                <a:lnTo>
                  <a:pt x="-305" y="537660"/>
                </a:lnTo>
                <a:lnTo>
                  <a:pt x="53928" y="494992"/>
                </a:lnTo>
                <a:lnTo>
                  <a:pt x="127513" y="468153"/>
                </a:lnTo>
                <a:cubicBezTo>
                  <a:pt x="128996" y="467597"/>
                  <a:pt x="130405" y="466818"/>
                  <a:pt x="131628" y="465817"/>
                </a:cubicBezTo>
                <a:lnTo>
                  <a:pt x="270381" y="350900"/>
                </a:lnTo>
                <a:lnTo>
                  <a:pt x="372547" y="275202"/>
                </a:lnTo>
                <a:cubicBezTo>
                  <a:pt x="373919" y="274201"/>
                  <a:pt x="375105" y="272941"/>
                  <a:pt x="376032" y="271495"/>
                </a:cubicBezTo>
                <a:lnTo>
                  <a:pt x="389970" y="249587"/>
                </a:lnTo>
                <a:lnTo>
                  <a:pt x="430747" y="219152"/>
                </a:lnTo>
                <a:cubicBezTo>
                  <a:pt x="432268" y="218077"/>
                  <a:pt x="433528" y="216668"/>
                  <a:pt x="434454" y="215074"/>
                </a:cubicBezTo>
                <a:lnTo>
                  <a:pt x="466928" y="160062"/>
                </a:lnTo>
                <a:lnTo>
                  <a:pt x="1461561" y="-193"/>
                </a:lnTo>
                <a:lnTo>
                  <a:pt x="1467900" y="11113"/>
                </a:lnTo>
                <a:cubicBezTo>
                  <a:pt x="1462859" y="5367"/>
                  <a:pt x="1454072" y="4812"/>
                  <a:pt x="1448326" y="9853"/>
                </a:cubicBezTo>
                <a:cubicBezTo>
                  <a:pt x="1448105" y="10038"/>
                  <a:pt x="1447882" y="10261"/>
                  <a:pt x="1447659" y="10483"/>
                </a:cubicBezTo>
                <a:lnTo>
                  <a:pt x="1433425" y="24681"/>
                </a:lnTo>
                <a:cubicBezTo>
                  <a:pt x="1428827" y="29278"/>
                  <a:pt x="1428049" y="36469"/>
                  <a:pt x="1431534" y="41956"/>
                </a:cubicBezTo>
                <a:lnTo>
                  <a:pt x="1451218" y="73021"/>
                </a:lnTo>
                <a:lnTo>
                  <a:pt x="1447511" y="75949"/>
                </a:lnTo>
                <a:lnTo>
                  <a:pt x="1404139" y="60009"/>
                </a:lnTo>
                <a:cubicBezTo>
                  <a:pt x="1397281" y="57488"/>
                  <a:pt x="1389608" y="60750"/>
                  <a:pt x="1386642" y="67423"/>
                </a:cubicBezTo>
                <a:lnTo>
                  <a:pt x="1377893" y="87107"/>
                </a:lnTo>
                <a:cubicBezTo>
                  <a:pt x="1375892" y="91667"/>
                  <a:pt x="1376485" y="96968"/>
                  <a:pt x="1379413" y="101009"/>
                </a:cubicBezTo>
                <a:lnTo>
                  <a:pt x="1331222" y="121805"/>
                </a:lnTo>
                <a:cubicBezTo>
                  <a:pt x="1326106" y="123993"/>
                  <a:pt x="1322807" y="128997"/>
                  <a:pt x="1322807" y="134558"/>
                </a:cubicBezTo>
                <a:lnTo>
                  <a:pt x="1322807" y="164214"/>
                </a:lnTo>
                <a:cubicBezTo>
                  <a:pt x="1322770" y="171887"/>
                  <a:pt x="1328960" y="178115"/>
                  <a:pt x="1336634" y="178115"/>
                </a:cubicBezTo>
                <a:cubicBezTo>
                  <a:pt x="1338339" y="178115"/>
                  <a:pt x="1340081" y="177818"/>
                  <a:pt x="1341676" y="177188"/>
                </a:cubicBezTo>
                <a:lnTo>
                  <a:pt x="1422007" y="146605"/>
                </a:lnTo>
                <a:cubicBezTo>
                  <a:pt x="1422860" y="146271"/>
                  <a:pt x="1423712" y="145864"/>
                  <a:pt x="1424490" y="145345"/>
                </a:cubicBezTo>
                <a:lnTo>
                  <a:pt x="1440097" y="135484"/>
                </a:lnTo>
                <a:lnTo>
                  <a:pt x="1447104" y="171516"/>
                </a:lnTo>
                <a:cubicBezTo>
                  <a:pt x="1448401" y="177781"/>
                  <a:pt x="1453739" y="182341"/>
                  <a:pt x="1460115" y="182638"/>
                </a:cubicBezTo>
                <a:lnTo>
                  <a:pt x="1484470" y="183713"/>
                </a:lnTo>
                <a:cubicBezTo>
                  <a:pt x="1488362" y="184009"/>
                  <a:pt x="1492181" y="182526"/>
                  <a:pt x="1494887" y="179709"/>
                </a:cubicBezTo>
                <a:cubicBezTo>
                  <a:pt x="1497630" y="176966"/>
                  <a:pt x="1499113" y="173222"/>
                  <a:pt x="1498965" y="169329"/>
                </a:cubicBezTo>
                <a:lnTo>
                  <a:pt x="1497927" y="139933"/>
                </a:lnTo>
                <a:lnTo>
                  <a:pt x="1508195" y="166104"/>
                </a:lnTo>
                <a:lnTo>
                  <a:pt x="1498928" y="186011"/>
                </a:lnTo>
                <a:lnTo>
                  <a:pt x="1420561" y="190941"/>
                </a:lnTo>
                <a:cubicBezTo>
                  <a:pt x="1415149" y="191164"/>
                  <a:pt x="1410329" y="194500"/>
                  <a:pt x="1408217" y="199505"/>
                </a:cubicBezTo>
                <a:close/>
              </a:path>
            </a:pathLst>
          </a:custGeom>
          <a:solidFill>
            <a:srgbClr val="213368"/>
          </a:solidFill>
          <a:ln w="37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C1DFFD2-51DC-5C78-EF36-1B66639484FB}"/>
              </a:ext>
            </a:extLst>
          </p:cNvPr>
          <p:cNvSpPr/>
          <p:nvPr/>
        </p:nvSpPr>
        <p:spPr>
          <a:xfrm rot="21048232">
            <a:off x="123985" y="4425738"/>
            <a:ext cx="1809675" cy="1697140"/>
          </a:xfrm>
          <a:custGeom>
            <a:avLst/>
            <a:gdLst>
              <a:gd name="connsiteX0" fmla="*/ 1464267 w 1464572"/>
              <a:gd name="connsiteY0" fmla="*/ 462518 h 1168974"/>
              <a:gd name="connsiteX1" fmla="*/ 1393537 w 1464572"/>
              <a:gd name="connsiteY1" fmla="*/ 505816 h 1168974"/>
              <a:gd name="connsiteX2" fmla="*/ 1387495 w 1464572"/>
              <a:gd name="connsiteY2" fmla="*/ 513601 h 1168974"/>
              <a:gd name="connsiteX3" fmla="*/ 1187612 w 1464572"/>
              <a:gd name="connsiteY3" fmla="*/ 1168781 h 1168974"/>
              <a:gd name="connsiteX4" fmla="*/ 689943 w 1464572"/>
              <a:gd name="connsiteY4" fmla="*/ 1034475 h 1168974"/>
              <a:gd name="connsiteX5" fmla="*/ 25348 w 1464572"/>
              <a:gd name="connsiteY5" fmla="*/ 824435 h 1168974"/>
              <a:gd name="connsiteX6" fmla="*/ 25348 w 1464572"/>
              <a:gd name="connsiteY6" fmla="*/ 715226 h 1168974"/>
              <a:gd name="connsiteX7" fmla="*/ 24198 w 1464572"/>
              <a:gd name="connsiteY7" fmla="*/ 709666 h 1168974"/>
              <a:gd name="connsiteX8" fmla="*/ -305 w 1464572"/>
              <a:gd name="connsiteY8" fmla="*/ 653467 h 1168974"/>
              <a:gd name="connsiteX9" fmla="*/ 48480 w 1464572"/>
              <a:gd name="connsiteY9" fmla="*/ 644162 h 1168974"/>
              <a:gd name="connsiteX10" fmla="*/ 57747 w 1464572"/>
              <a:gd name="connsiteY10" fmla="*/ 637749 h 1168974"/>
              <a:gd name="connsiteX11" fmla="*/ 208327 w 1464572"/>
              <a:gd name="connsiteY11" fmla="*/ 390194 h 1168974"/>
              <a:gd name="connsiteX12" fmla="*/ 209513 w 1464572"/>
              <a:gd name="connsiteY12" fmla="*/ 387747 h 1168974"/>
              <a:gd name="connsiteX13" fmla="*/ 284135 w 1464572"/>
              <a:gd name="connsiteY13" fmla="*/ 182786 h 1168974"/>
              <a:gd name="connsiteX14" fmla="*/ 373660 w 1464572"/>
              <a:gd name="connsiteY14" fmla="*/ 71575 h 1168974"/>
              <a:gd name="connsiteX15" fmla="*/ 376737 w 1464572"/>
              <a:gd name="connsiteY15" fmla="*/ 62826 h 1168974"/>
              <a:gd name="connsiteX16" fmla="*/ 376551 w 1464572"/>
              <a:gd name="connsiteY16" fmla="*/ -193 h 1168974"/>
              <a:gd name="connsiteX17" fmla="*/ 524647 w 1464572"/>
              <a:gd name="connsiteY17" fmla="*/ 74541 h 1168974"/>
              <a:gd name="connsiteX18" fmla="*/ 524647 w 1464572"/>
              <a:gd name="connsiteY18" fmla="*/ 147717 h 1168974"/>
              <a:gd name="connsiteX19" fmla="*/ 533285 w 1464572"/>
              <a:gd name="connsiteY19" fmla="*/ 160581 h 1168974"/>
              <a:gd name="connsiteX20" fmla="*/ 724530 w 1464572"/>
              <a:gd name="connsiteY20" fmla="*/ 238984 h 1168974"/>
              <a:gd name="connsiteX21" fmla="*/ 729312 w 1464572"/>
              <a:gd name="connsiteY21" fmla="*/ 240022 h 1168974"/>
              <a:gd name="connsiteX22" fmla="*/ 1094714 w 1464572"/>
              <a:gd name="connsiteY22" fmla="*/ 252552 h 1168974"/>
              <a:gd name="connsiteX23" fmla="*/ 1397578 w 1464572"/>
              <a:gd name="connsiteY23" fmla="*/ 331994 h 1168974"/>
              <a:gd name="connsiteX24" fmla="*/ 1397578 w 1464572"/>
              <a:gd name="connsiteY24" fmla="*/ 331994 h 1168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64572" h="1168974">
                <a:moveTo>
                  <a:pt x="1464267" y="462518"/>
                </a:moveTo>
                <a:lnTo>
                  <a:pt x="1393537" y="505816"/>
                </a:lnTo>
                <a:cubicBezTo>
                  <a:pt x="1390649" y="507596"/>
                  <a:pt x="1388503" y="510361"/>
                  <a:pt x="1387495" y="513601"/>
                </a:cubicBezTo>
                <a:lnTo>
                  <a:pt x="1187612" y="1168781"/>
                </a:lnTo>
                <a:lnTo>
                  <a:pt x="689943" y="1034475"/>
                </a:lnTo>
                <a:lnTo>
                  <a:pt x="25348" y="824435"/>
                </a:lnTo>
                <a:lnTo>
                  <a:pt x="25348" y="715226"/>
                </a:lnTo>
                <a:cubicBezTo>
                  <a:pt x="25340" y="713313"/>
                  <a:pt x="24951" y="711423"/>
                  <a:pt x="24198" y="709666"/>
                </a:cubicBezTo>
                <a:lnTo>
                  <a:pt x="-305" y="653467"/>
                </a:lnTo>
                <a:lnTo>
                  <a:pt x="48480" y="644162"/>
                </a:lnTo>
                <a:cubicBezTo>
                  <a:pt x="52331" y="643421"/>
                  <a:pt x="55693" y="641093"/>
                  <a:pt x="57747" y="637749"/>
                </a:cubicBezTo>
                <a:lnTo>
                  <a:pt x="208327" y="390194"/>
                </a:lnTo>
                <a:cubicBezTo>
                  <a:pt x="208797" y="389416"/>
                  <a:pt x="209194" y="388596"/>
                  <a:pt x="209513" y="387747"/>
                </a:cubicBezTo>
                <a:lnTo>
                  <a:pt x="284135" y="182786"/>
                </a:lnTo>
                <a:lnTo>
                  <a:pt x="373660" y="71575"/>
                </a:lnTo>
                <a:cubicBezTo>
                  <a:pt x="375680" y="69110"/>
                  <a:pt x="376766" y="66015"/>
                  <a:pt x="376737" y="62826"/>
                </a:cubicBezTo>
                <a:lnTo>
                  <a:pt x="376551" y="-193"/>
                </a:lnTo>
                <a:lnTo>
                  <a:pt x="524647" y="74541"/>
                </a:lnTo>
                <a:lnTo>
                  <a:pt x="524647" y="147717"/>
                </a:lnTo>
                <a:cubicBezTo>
                  <a:pt x="524647" y="153359"/>
                  <a:pt x="528061" y="158445"/>
                  <a:pt x="533285" y="160581"/>
                </a:cubicBezTo>
                <a:lnTo>
                  <a:pt x="724530" y="238984"/>
                </a:lnTo>
                <a:cubicBezTo>
                  <a:pt x="726046" y="239622"/>
                  <a:pt x="727666" y="239974"/>
                  <a:pt x="729312" y="240022"/>
                </a:cubicBezTo>
                <a:lnTo>
                  <a:pt x="1094714" y="252552"/>
                </a:lnTo>
                <a:lnTo>
                  <a:pt x="1397578" y="331994"/>
                </a:lnTo>
                <a:lnTo>
                  <a:pt x="1397578" y="331994"/>
                </a:lnTo>
                <a:close/>
              </a:path>
            </a:pathLst>
          </a:custGeom>
          <a:solidFill>
            <a:srgbClr val="213368"/>
          </a:solidFill>
          <a:ln w="370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8C316-77FA-1BBC-9849-F6E1FB9C7C78}"/>
              </a:ext>
            </a:extLst>
          </p:cNvPr>
          <p:cNvSpPr txBox="1"/>
          <p:nvPr/>
        </p:nvSpPr>
        <p:spPr>
          <a:xfrm>
            <a:off x="181936" y="6445073"/>
            <a:ext cx="1259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  <a:hlinkClick r:id="rId9"/>
              </a:rPr>
              <a:t>KFF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, 2022)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731382-CD72-B24D-116E-78AF346E4530}"/>
              </a:ext>
            </a:extLst>
          </p:cNvPr>
          <p:cNvSpPr/>
          <p:nvPr/>
        </p:nvSpPr>
        <p:spPr>
          <a:xfrm>
            <a:off x="1638013" y="1283216"/>
            <a:ext cx="2612907" cy="25720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97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39FF634E-6C1E-364F-B126-E384072F1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053" y="1258631"/>
            <a:ext cx="6105894" cy="4757681"/>
          </a:xfrm>
        </p:spPr>
        <p:txBody>
          <a:bodyPr>
            <a:noAutofit/>
          </a:bodyPr>
          <a:lstStyle/>
          <a:p>
            <a:pPr algn="l"/>
            <a:br>
              <a:rPr lang="en-US" b="1"/>
            </a:br>
            <a:br>
              <a:rPr lang="en-US" b="1"/>
            </a:br>
            <a:br>
              <a:rPr lang="en-US" b="1"/>
            </a:br>
            <a:br>
              <a:rPr lang="en-US" b="1"/>
            </a:br>
            <a:br>
              <a:rPr lang="en-US" b="1"/>
            </a:br>
            <a:br>
              <a:rPr lang="en-US" b="1"/>
            </a:br>
            <a:br>
              <a:rPr lang="en-US" b="1"/>
            </a:br>
            <a:br>
              <a:rPr lang="en-US" b="1"/>
            </a:br>
            <a:br>
              <a:rPr lang="en-US" b="1"/>
            </a:br>
            <a:br>
              <a:rPr lang="en-US" b="1"/>
            </a:br>
            <a:r>
              <a:rPr lang="en-US" sz="4800"/>
              <a:t>nearly</a:t>
            </a:r>
            <a:r>
              <a:rPr lang="en-US" sz="4800" b="1"/>
              <a:t> </a:t>
            </a:r>
            <a:r>
              <a:rPr lang="en-US" sz="9600" b="1">
                <a:solidFill>
                  <a:srgbClr val="00B0F0"/>
                </a:solidFill>
              </a:rPr>
              <a:t>85% </a:t>
            </a:r>
            <a:br>
              <a:rPr lang="en-US" sz="4800" b="1"/>
            </a:br>
            <a:r>
              <a:rPr lang="en-US" sz="3600"/>
              <a:t>of families investigated by </a:t>
            </a:r>
            <a:br>
              <a:rPr lang="en-US" sz="3600"/>
            </a:br>
            <a:r>
              <a:rPr lang="en-US" sz="3600"/>
              <a:t>child protective services have incomes below 200% of the federal poverty line</a:t>
            </a:r>
            <a:br>
              <a:rPr lang="en-US" sz="3600"/>
            </a:br>
            <a:br>
              <a:rPr lang="en-US" sz="3600"/>
            </a:br>
            <a:r>
              <a:rPr lang="en-US" sz="2800" i="1">
                <a:ea typeface="+mj-lt"/>
                <a:cs typeface="+mj-lt"/>
              </a:rPr>
              <a:t>($49,720 for a family of 3 in 2023)</a:t>
            </a:r>
            <a:r>
              <a:rPr lang="en-US" sz="2800">
                <a:ea typeface="+mj-lt"/>
                <a:cs typeface="+mj-lt"/>
              </a:rPr>
              <a:t> </a:t>
            </a:r>
          </a:p>
          <a:p>
            <a:pPr algn="l"/>
            <a:endParaRPr lang="en-US" sz="36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2D4B0-D61D-9CEC-0D86-FCC024E2C76D}"/>
              </a:ext>
            </a:extLst>
          </p:cNvPr>
          <p:cNvSpPr txBox="1"/>
          <p:nvPr/>
        </p:nvSpPr>
        <p:spPr>
          <a:xfrm>
            <a:off x="120700" y="6273225"/>
            <a:ext cx="68641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(Dolan, 2011 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-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National Survey of Child &amp; Adolescent Well-Being II Baseline Report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HHS Poverty Guidelines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, 2023)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77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72FE-E3DD-7C3B-819A-9EF17DCE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Concrete Supports:</a:t>
            </a:r>
            <a:br>
              <a:rPr lang="en-US" b="1" dirty="0"/>
            </a:br>
            <a:r>
              <a:rPr lang="en-US" b="1" dirty="0"/>
              <a:t>Housing</a:t>
            </a:r>
          </a:p>
        </p:txBody>
      </p:sp>
    </p:spTree>
    <p:extLst>
      <p:ext uri="{BB962C8B-B14F-4D97-AF65-F5344CB8AC3E}">
        <p14:creationId xmlns:p14="http://schemas.microsoft.com/office/powerpoint/2010/main" val="31926936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21D42-7D7F-0A41-8818-F477C620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24" y="246298"/>
            <a:ext cx="10516809" cy="1181790"/>
          </a:xfrm>
        </p:spPr>
        <p:txBody>
          <a:bodyPr/>
          <a:lstStyle/>
          <a:p>
            <a:r>
              <a:rPr lang="en-US"/>
              <a:t>Supportive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48D4A-3A67-E94B-9A26-75EBD1AB6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2956" y="1576255"/>
            <a:ext cx="6190039" cy="50760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/>
              <a:t>Children of child welfare-involved families who face housing instability and receive a supportive housing program (housing voucher + case management) experience:</a:t>
            </a:r>
          </a:p>
          <a:p>
            <a:pPr marL="457200" indent="-457200">
              <a:lnSpc>
                <a:spcPct val="100000"/>
              </a:lnSpc>
            </a:pPr>
            <a:r>
              <a:rPr lang="en-US" b="1"/>
              <a:t>Fewer removals </a:t>
            </a:r>
            <a:r>
              <a:rPr lang="en-US" sz="2600"/>
              <a:t>(</a:t>
            </a:r>
            <a:r>
              <a:rPr lang="en-US" sz="2600" i="1"/>
              <a:t>9% vs. 40% in business- as-usual control group after 2 years)</a:t>
            </a:r>
          </a:p>
          <a:p>
            <a:pPr marL="457200" indent="-457200">
              <a:lnSpc>
                <a:spcPct val="100000"/>
              </a:lnSpc>
            </a:pPr>
            <a:r>
              <a:rPr lang="en-US" b="1"/>
              <a:t>Lower prevalence of substantiated maltreatment</a:t>
            </a:r>
            <a:r>
              <a:rPr lang="en-US"/>
              <a:t> </a:t>
            </a:r>
            <a:r>
              <a:rPr lang="en-US" sz="2600" i="1"/>
              <a:t>(8% vs. 26% in control group after 18 months)</a:t>
            </a:r>
          </a:p>
          <a:p>
            <a:pPr marL="457200" indent="-457200">
              <a:lnSpc>
                <a:spcPct val="100000"/>
              </a:lnSpc>
            </a:pPr>
            <a:r>
              <a:rPr lang="en-US" b="1"/>
              <a:t>Increased reunification </a:t>
            </a:r>
            <a:r>
              <a:rPr lang="en-US" sz="2600" i="1"/>
              <a:t>(30% vs. 9% in control group after 2 years)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672159-F6A8-4555-85D7-724075810385}"/>
              </a:ext>
            </a:extLst>
          </p:cNvPr>
          <p:cNvGrpSpPr/>
          <p:nvPr/>
        </p:nvGrpSpPr>
        <p:grpSpPr>
          <a:xfrm>
            <a:off x="616974" y="2474843"/>
            <a:ext cx="3070444" cy="3213906"/>
            <a:chOff x="3173558" y="4811272"/>
            <a:chExt cx="2110366" cy="2044150"/>
          </a:xfrm>
          <a:solidFill>
            <a:srgbClr val="002060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C0759CA-7DDB-4178-8A50-DA73E0432A14}"/>
                </a:ext>
              </a:extLst>
            </p:cNvPr>
            <p:cNvSpPr/>
            <p:nvPr/>
          </p:nvSpPr>
          <p:spPr>
            <a:xfrm>
              <a:off x="3827039" y="5142926"/>
              <a:ext cx="1456885" cy="915496"/>
            </a:xfrm>
            <a:custGeom>
              <a:avLst/>
              <a:gdLst>
                <a:gd name="connsiteX0" fmla="*/ 1453338 w 1456885"/>
                <a:gd name="connsiteY0" fmla="*/ 779512 h 915496"/>
                <a:gd name="connsiteX1" fmla="*/ 1429751 w 1456885"/>
                <a:gd name="connsiteY1" fmla="*/ 706384 h 915496"/>
                <a:gd name="connsiteX2" fmla="*/ 1408528 w 1456885"/>
                <a:gd name="connsiteY2" fmla="*/ 680431 h 915496"/>
                <a:gd name="connsiteX3" fmla="*/ 615825 w 1456885"/>
                <a:gd name="connsiteY3" fmla="*/ 328921 h 915496"/>
                <a:gd name="connsiteX4" fmla="*/ 401111 w 1456885"/>
                <a:gd name="connsiteY4" fmla="*/ 31620 h 915496"/>
                <a:gd name="connsiteX5" fmla="*/ 0 w 1456885"/>
                <a:gd name="connsiteY5" fmla="*/ 100018 h 915496"/>
                <a:gd name="connsiteX6" fmla="*/ 375159 w 1456885"/>
                <a:gd name="connsiteY6" fmla="*/ 359542 h 915496"/>
                <a:gd name="connsiteX7" fmla="*/ 396381 w 1456885"/>
                <a:gd name="connsiteY7" fmla="*/ 704019 h 915496"/>
                <a:gd name="connsiteX8" fmla="*/ 471874 w 1456885"/>
                <a:gd name="connsiteY8" fmla="*/ 661573 h 915496"/>
                <a:gd name="connsiteX9" fmla="*/ 563860 w 1456885"/>
                <a:gd name="connsiteY9" fmla="*/ 701654 h 915496"/>
                <a:gd name="connsiteX10" fmla="*/ 589812 w 1456885"/>
                <a:gd name="connsiteY10" fmla="*/ 704019 h 915496"/>
                <a:gd name="connsiteX11" fmla="*/ 648812 w 1456885"/>
                <a:gd name="connsiteY11" fmla="*/ 682796 h 915496"/>
                <a:gd name="connsiteX12" fmla="*/ 721939 w 1456885"/>
                <a:gd name="connsiteY12" fmla="*/ 715843 h 915496"/>
                <a:gd name="connsiteX13" fmla="*/ 757351 w 1456885"/>
                <a:gd name="connsiteY13" fmla="*/ 713478 h 915496"/>
                <a:gd name="connsiteX14" fmla="*/ 806891 w 1456885"/>
                <a:gd name="connsiteY14" fmla="*/ 680431 h 915496"/>
                <a:gd name="connsiteX15" fmla="*/ 858796 w 1456885"/>
                <a:gd name="connsiteY15" fmla="*/ 704019 h 915496"/>
                <a:gd name="connsiteX16" fmla="*/ 861161 w 1456885"/>
                <a:gd name="connsiteY16" fmla="*/ 746465 h 915496"/>
                <a:gd name="connsiteX17" fmla="*/ 882384 w 1456885"/>
                <a:gd name="connsiteY17" fmla="*/ 779512 h 915496"/>
                <a:gd name="connsiteX18" fmla="*/ 990923 w 1456885"/>
                <a:gd name="connsiteY18" fmla="*/ 829052 h 915496"/>
                <a:gd name="connsiteX19" fmla="*/ 1021606 w 1456885"/>
                <a:gd name="connsiteY19" fmla="*/ 829052 h 915496"/>
                <a:gd name="connsiteX20" fmla="*/ 1073510 w 1456885"/>
                <a:gd name="connsiteY20" fmla="*/ 803099 h 915496"/>
                <a:gd name="connsiteX21" fmla="*/ 1151368 w 1456885"/>
                <a:gd name="connsiteY21" fmla="*/ 838511 h 915496"/>
                <a:gd name="connsiteX22" fmla="*/ 1174955 w 1456885"/>
                <a:gd name="connsiteY22" fmla="*/ 880957 h 915496"/>
                <a:gd name="connsiteX23" fmla="*/ 1217401 w 1456885"/>
                <a:gd name="connsiteY23" fmla="*/ 897450 h 915496"/>
                <a:gd name="connsiteX24" fmla="*/ 1257482 w 1456885"/>
                <a:gd name="connsiteY24" fmla="*/ 885626 h 915496"/>
                <a:gd name="connsiteX25" fmla="*/ 1314116 w 1456885"/>
                <a:gd name="connsiteY25" fmla="*/ 911578 h 915496"/>
                <a:gd name="connsiteX26" fmla="*/ 1340069 w 1456885"/>
                <a:gd name="connsiteY26" fmla="*/ 913943 h 915496"/>
                <a:gd name="connsiteX27" fmla="*/ 1401433 w 1456885"/>
                <a:gd name="connsiteY27" fmla="*/ 895085 h 915496"/>
                <a:gd name="connsiteX28" fmla="*/ 1425021 w 1456885"/>
                <a:gd name="connsiteY28" fmla="*/ 873862 h 915496"/>
                <a:gd name="connsiteX29" fmla="*/ 1453338 w 1456885"/>
                <a:gd name="connsiteY29" fmla="*/ 812498 h 915496"/>
                <a:gd name="connsiteX30" fmla="*/ 1453338 w 1456885"/>
                <a:gd name="connsiteY30" fmla="*/ 779512 h 915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56885" h="915496">
                  <a:moveTo>
                    <a:pt x="1453338" y="779512"/>
                  </a:moveTo>
                  <a:cubicBezTo>
                    <a:pt x="1443879" y="755924"/>
                    <a:pt x="1434480" y="732336"/>
                    <a:pt x="1429751" y="706384"/>
                  </a:cubicBezTo>
                  <a:cubicBezTo>
                    <a:pt x="1427386" y="694560"/>
                    <a:pt x="1420291" y="685161"/>
                    <a:pt x="1408528" y="680431"/>
                  </a:cubicBezTo>
                  <a:lnTo>
                    <a:pt x="615825" y="328921"/>
                  </a:lnTo>
                  <a:cubicBezTo>
                    <a:pt x="601697" y="199159"/>
                    <a:pt x="521475" y="85889"/>
                    <a:pt x="401111" y="31620"/>
                  </a:cubicBezTo>
                  <a:cubicBezTo>
                    <a:pt x="261889" y="-29745"/>
                    <a:pt x="106175" y="937"/>
                    <a:pt x="0" y="100018"/>
                  </a:cubicBezTo>
                  <a:cubicBezTo>
                    <a:pt x="160444" y="114146"/>
                    <a:pt x="304335" y="213287"/>
                    <a:pt x="375159" y="359542"/>
                  </a:cubicBezTo>
                  <a:cubicBezTo>
                    <a:pt x="427064" y="470447"/>
                    <a:pt x="434158" y="593114"/>
                    <a:pt x="396381" y="704019"/>
                  </a:cubicBezTo>
                  <a:cubicBezTo>
                    <a:pt x="422334" y="692195"/>
                    <a:pt x="448286" y="678066"/>
                    <a:pt x="471874" y="661573"/>
                  </a:cubicBezTo>
                  <a:lnTo>
                    <a:pt x="563860" y="701654"/>
                  </a:lnTo>
                  <a:cubicBezTo>
                    <a:pt x="573319" y="706384"/>
                    <a:pt x="582718" y="706384"/>
                    <a:pt x="589812" y="704019"/>
                  </a:cubicBezTo>
                  <a:lnTo>
                    <a:pt x="648812" y="682796"/>
                  </a:lnTo>
                  <a:lnTo>
                    <a:pt x="721939" y="715843"/>
                  </a:lnTo>
                  <a:cubicBezTo>
                    <a:pt x="733764" y="720573"/>
                    <a:pt x="745527" y="720573"/>
                    <a:pt x="757351" y="713478"/>
                  </a:cubicBezTo>
                  <a:lnTo>
                    <a:pt x="806891" y="680431"/>
                  </a:lnTo>
                  <a:lnTo>
                    <a:pt x="858796" y="704019"/>
                  </a:lnTo>
                  <a:lnTo>
                    <a:pt x="861161" y="746465"/>
                  </a:lnTo>
                  <a:cubicBezTo>
                    <a:pt x="861161" y="760593"/>
                    <a:pt x="870620" y="772417"/>
                    <a:pt x="882384" y="779512"/>
                  </a:cubicBezTo>
                  <a:lnTo>
                    <a:pt x="990923" y="829052"/>
                  </a:lnTo>
                  <a:cubicBezTo>
                    <a:pt x="1000383" y="833781"/>
                    <a:pt x="1012146" y="833781"/>
                    <a:pt x="1021606" y="829052"/>
                  </a:cubicBezTo>
                  <a:lnTo>
                    <a:pt x="1073510" y="803099"/>
                  </a:lnTo>
                  <a:lnTo>
                    <a:pt x="1151368" y="838511"/>
                  </a:lnTo>
                  <a:lnTo>
                    <a:pt x="1174955" y="880957"/>
                  </a:lnTo>
                  <a:cubicBezTo>
                    <a:pt x="1182050" y="895085"/>
                    <a:pt x="1200908" y="902179"/>
                    <a:pt x="1217401" y="897450"/>
                  </a:cubicBezTo>
                  <a:lnTo>
                    <a:pt x="1257482" y="885626"/>
                  </a:lnTo>
                  <a:lnTo>
                    <a:pt x="1314116" y="911578"/>
                  </a:lnTo>
                  <a:cubicBezTo>
                    <a:pt x="1321211" y="916308"/>
                    <a:pt x="1330610" y="916308"/>
                    <a:pt x="1340069" y="913943"/>
                  </a:cubicBezTo>
                  <a:lnTo>
                    <a:pt x="1401433" y="895085"/>
                  </a:lnTo>
                  <a:cubicBezTo>
                    <a:pt x="1410892" y="892720"/>
                    <a:pt x="1420291" y="885626"/>
                    <a:pt x="1425021" y="873862"/>
                  </a:cubicBezTo>
                  <a:lnTo>
                    <a:pt x="1453338" y="812498"/>
                  </a:lnTo>
                  <a:cubicBezTo>
                    <a:pt x="1458068" y="800734"/>
                    <a:pt x="1458068" y="788910"/>
                    <a:pt x="1453338" y="779512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763137C-24C8-4F08-82C1-0A958C477017}"/>
                </a:ext>
              </a:extLst>
            </p:cNvPr>
            <p:cNvSpPr/>
            <p:nvPr/>
          </p:nvSpPr>
          <p:spPr>
            <a:xfrm>
              <a:off x="3173558" y="4811272"/>
              <a:ext cx="807859" cy="858735"/>
            </a:xfrm>
            <a:custGeom>
              <a:avLst/>
              <a:gdLst>
                <a:gd name="connsiteX0" fmla="*/ 429368 w 807859"/>
                <a:gd name="connsiteY0" fmla="*/ 858736 h 858735"/>
                <a:gd name="connsiteX1" fmla="*/ 0 w 807859"/>
                <a:gd name="connsiteY1" fmla="*/ 429368 h 858735"/>
                <a:gd name="connsiteX2" fmla="*/ 429368 w 807859"/>
                <a:gd name="connsiteY2" fmla="*/ 0 h 858735"/>
                <a:gd name="connsiteX3" fmla="*/ 802162 w 807859"/>
                <a:gd name="connsiteY3" fmla="*/ 217079 h 858735"/>
                <a:gd name="connsiteX4" fmla="*/ 785668 w 807859"/>
                <a:gd name="connsiteY4" fmla="*/ 280808 h 858735"/>
                <a:gd name="connsiteX5" fmla="*/ 721939 w 807859"/>
                <a:gd name="connsiteY5" fmla="*/ 264315 h 858735"/>
                <a:gd name="connsiteX6" fmla="*/ 429368 w 807859"/>
                <a:gd name="connsiteY6" fmla="*/ 94472 h 858735"/>
                <a:gd name="connsiteX7" fmla="*/ 91986 w 807859"/>
                <a:gd name="connsiteY7" fmla="*/ 431854 h 858735"/>
                <a:gd name="connsiteX8" fmla="*/ 429368 w 807859"/>
                <a:gd name="connsiteY8" fmla="*/ 769236 h 858735"/>
                <a:gd name="connsiteX9" fmla="*/ 547306 w 807859"/>
                <a:gd name="connsiteY9" fmla="*/ 748013 h 858735"/>
                <a:gd name="connsiteX10" fmla="*/ 606305 w 807859"/>
                <a:gd name="connsiteY10" fmla="*/ 776330 h 858735"/>
                <a:gd name="connsiteX11" fmla="*/ 577988 w 807859"/>
                <a:gd name="connsiteY11" fmla="*/ 835330 h 858735"/>
                <a:gd name="connsiteX12" fmla="*/ 429368 w 807859"/>
                <a:gd name="connsiteY12" fmla="*/ 858736 h 8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7859" h="858735">
                  <a:moveTo>
                    <a:pt x="429368" y="858736"/>
                  </a:moveTo>
                  <a:cubicBezTo>
                    <a:pt x="193431" y="858736"/>
                    <a:pt x="0" y="665244"/>
                    <a:pt x="0" y="429368"/>
                  </a:cubicBezTo>
                  <a:cubicBezTo>
                    <a:pt x="0" y="193431"/>
                    <a:pt x="193491" y="0"/>
                    <a:pt x="429368" y="0"/>
                  </a:cubicBezTo>
                  <a:cubicBezTo>
                    <a:pt x="582718" y="0"/>
                    <a:pt x="726669" y="82587"/>
                    <a:pt x="802162" y="217079"/>
                  </a:cubicBezTo>
                  <a:cubicBezTo>
                    <a:pt x="813986" y="238302"/>
                    <a:pt x="806891" y="266619"/>
                    <a:pt x="785668" y="280808"/>
                  </a:cubicBezTo>
                  <a:cubicBezTo>
                    <a:pt x="764446" y="292632"/>
                    <a:pt x="736128" y="285538"/>
                    <a:pt x="721939" y="264315"/>
                  </a:cubicBezTo>
                  <a:cubicBezTo>
                    <a:pt x="662940" y="158140"/>
                    <a:pt x="549731" y="94472"/>
                    <a:pt x="429368" y="94472"/>
                  </a:cubicBezTo>
                  <a:cubicBezTo>
                    <a:pt x="242971" y="94472"/>
                    <a:pt x="91986" y="245457"/>
                    <a:pt x="91986" y="431854"/>
                  </a:cubicBezTo>
                  <a:cubicBezTo>
                    <a:pt x="91986" y="618251"/>
                    <a:pt x="242971" y="769236"/>
                    <a:pt x="429368" y="769236"/>
                  </a:cubicBezTo>
                  <a:cubicBezTo>
                    <a:pt x="469449" y="769236"/>
                    <a:pt x="509590" y="762142"/>
                    <a:pt x="547306" y="748013"/>
                  </a:cubicBezTo>
                  <a:cubicBezTo>
                    <a:pt x="570894" y="738554"/>
                    <a:pt x="599211" y="750378"/>
                    <a:pt x="606305" y="776330"/>
                  </a:cubicBezTo>
                  <a:cubicBezTo>
                    <a:pt x="615765" y="799918"/>
                    <a:pt x="603941" y="828235"/>
                    <a:pt x="577988" y="835330"/>
                  </a:cubicBezTo>
                  <a:cubicBezTo>
                    <a:pt x="530813" y="849276"/>
                    <a:pt x="481273" y="858736"/>
                    <a:pt x="429368" y="858736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0CDC32-9B59-4DE7-B7D0-65E726461068}"/>
                </a:ext>
              </a:extLst>
            </p:cNvPr>
            <p:cNvSpPr/>
            <p:nvPr/>
          </p:nvSpPr>
          <p:spPr>
            <a:xfrm>
              <a:off x="3418894" y="5336861"/>
              <a:ext cx="1048299" cy="1518561"/>
            </a:xfrm>
            <a:custGeom>
              <a:avLst/>
              <a:gdLst>
                <a:gd name="connsiteX0" fmla="*/ 1045193 w 1048299"/>
                <a:gd name="connsiteY0" fmla="*/ 1354691 h 1518561"/>
                <a:gd name="connsiteX1" fmla="*/ 670034 w 1048299"/>
                <a:gd name="connsiteY1" fmla="*/ 573752 h 1518561"/>
                <a:gd name="connsiteX2" fmla="*/ 698352 w 1048299"/>
                <a:gd name="connsiteY2" fmla="*/ 208053 h 1518561"/>
                <a:gd name="connsiteX3" fmla="*/ 207620 w 1048299"/>
                <a:gd name="connsiteY3" fmla="*/ 35845 h 1518561"/>
                <a:gd name="connsiteX4" fmla="*/ 103810 w 1048299"/>
                <a:gd name="connsiteY4" fmla="*/ 111337 h 1518561"/>
                <a:gd name="connsiteX5" fmla="*/ 96715 w 1048299"/>
                <a:gd name="connsiteY5" fmla="*/ 132560 h 1518561"/>
                <a:gd name="connsiteX6" fmla="*/ 184032 w 1048299"/>
                <a:gd name="connsiteY6" fmla="*/ 149053 h 1518561"/>
                <a:gd name="connsiteX7" fmla="*/ 268984 w 1048299"/>
                <a:gd name="connsiteY7" fmla="*/ 134925 h 1518561"/>
                <a:gd name="connsiteX8" fmla="*/ 318524 w 1048299"/>
                <a:gd name="connsiteY8" fmla="*/ 125466 h 1518561"/>
                <a:gd name="connsiteX9" fmla="*/ 448286 w 1048299"/>
                <a:gd name="connsiteY9" fmla="*/ 215147 h 1518561"/>
                <a:gd name="connsiteX10" fmla="*/ 365699 w 1048299"/>
                <a:gd name="connsiteY10" fmla="*/ 394450 h 1518561"/>
                <a:gd name="connsiteX11" fmla="*/ 184032 w 1048299"/>
                <a:gd name="connsiteY11" fmla="*/ 427497 h 1518561"/>
                <a:gd name="connsiteX12" fmla="*/ 0 w 1048299"/>
                <a:gd name="connsiteY12" fmla="*/ 394450 h 1518561"/>
                <a:gd name="connsiteX13" fmla="*/ 35412 w 1048299"/>
                <a:gd name="connsiteY13" fmla="*/ 526577 h 1518561"/>
                <a:gd name="connsiteX14" fmla="*/ 342112 w 1048299"/>
                <a:gd name="connsiteY14" fmla="*/ 734196 h 1518561"/>
                <a:gd name="connsiteX15" fmla="*/ 386922 w 1048299"/>
                <a:gd name="connsiteY15" fmla="*/ 826182 h 1518561"/>
                <a:gd name="connsiteX16" fmla="*/ 405780 w 1048299"/>
                <a:gd name="connsiteY16" fmla="*/ 845040 h 1518561"/>
                <a:gd name="connsiteX17" fmla="*/ 464780 w 1048299"/>
                <a:gd name="connsiteY17" fmla="*/ 868628 h 1518561"/>
                <a:gd name="connsiteX18" fmla="*/ 500191 w 1048299"/>
                <a:gd name="connsiteY18" fmla="*/ 941755 h 1518561"/>
                <a:gd name="connsiteX19" fmla="*/ 528509 w 1048299"/>
                <a:gd name="connsiteY19" fmla="*/ 962978 h 1518561"/>
                <a:gd name="connsiteX20" fmla="*/ 587508 w 1048299"/>
                <a:gd name="connsiteY20" fmla="*/ 970073 h 1518561"/>
                <a:gd name="connsiteX21" fmla="*/ 611096 w 1048299"/>
                <a:gd name="connsiteY21" fmla="*/ 1021978 h 1518561"/>
                <a:gd name="connsiteX22" fmla="*/ 585143 w 1048299"/>
                <a:gd name="connsiteY22" fmla="*/ 1055025 h 1518561"/>
                <a:gd name="connsiteX23" fmla="*/ 580414 w 1048299"/>
                <a:gd name="connsiteY23" fmla="*/ 1092801 h 1518561"/>
                <a:gd name="connsiteX24" fmla="*/ 632318 w 1048299"/>
                <a:gd name="connsiteY24" fmla="*/ 1201341 h 1518561"/>
                <a:gd name="connsiteX25" fmla="*/ 655906 w 1048299"/>
                <a:gd name="connsiteY25" fmla="*/ 1220199 h 1518561"/>
                <a:gd name="connsiteX26" fmla="*/ 712541 w 1048299"/>
                <a:gd name="connsiteY26" fmla="*/ 1234327 h 1518561"/>
                <a:gd name="connsiteX27" fmla="*/ 747953 w 1048299"/>
                <a:gd name="connsiteY27" fmla="*/ 1309820 h 1518561"/>
                <a:gd name="connsiteX28" fmla="*/ 738493 w 1048299"/>
                <a:gd name="connsiteY28" fmla="*/ 1356996 h 1518561"/>
                <a:gd name="connsiteX29" fmla="*/ 759716 w 1048299"/>
                <a:gd name="connsiteY29" fmla="*/ 1397076 h 1518561"/>
                <a:gd name="connsiteX30" fmla="*/ 799797 w 1048299"/>
                <a:gd name="connsiteY30" fmla="*/ 1413569 h 1518561"/>
                <a:gd name="connsiteX31" fmla="*/ 825749 w 1048299"/>
                <a:gd name="connsiteY31" fmla="*/ 1470204 h 1518561"/>
                <a:gd name="connsiteX32" fmla="*/ 844607 w 1048299"/>
                <a:gd name="connsiteY32" fmla="*/ 1489062 h 1518561"/>
                <a:gd name="connsiteX33" fmla="*/ 901242 w 1048299"/>
                <a:gd name="connsiteY33" fmla="*/ 1515014 h 1518561"/>
                <a:gd name="connsiteX34" fmla="*/ 931924 w 1048299"/>
                <a:gd name="connsiteY34" fmla="*/ 1515014 h 1518561"/>
                <a:gd name="connsiteX35" fmla="*/ 993288 w 1048299"/>
                <a:gd name="connsiteY35" fmla="*/ 1484332 h 1518561"/>
                <a:gd name="connsiteX36" fmla="*/ 1012146 w 1048299"/>
                <a:gd name="connsiteY36" fmla="*/ 1460745 h 1518561"/>
                <a:gd name="connsiteX37" fmla="*/ 1040463 w 1048299"/>
                <a:gd name="connsiteY37" fmla="*/ 1389982 h 1518561"/>
                <a:gd name="connsiteX38" fmla="*/ 1045193 w 1048299"/>
                <a:gd name="connsiteY38" fmla="*/ 1354691 h 151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8299" h="1518561">
                  <a:moveTo>
                    <a:pt x="1045193" y="1354691"/>
                  </a:moveTo>
                  <a:lnTo>
                    <a:pt x="670034" y="573752"/>
                  </a:lnTo>
                  <a:cubicBezTo>
                    <a:pt x="745527" y="465213"/>
                    <a:pt x="754986" y="326051"/>
                    <a:pt x="698352" y="208053"/>
                  </a:cubicBezTo>
                  <a:cubicBezTo>
                    <a:pt x="611035" y="26385"/>
                    <a:pt x="391652" y="-51472"/>
                    <a:pt x="207620" y="35845"/>
                  </a:cubicBezTo>
                  <a:cubicBezTo>
                    <a:pt x="167539" y="54703"/>
                    <a:pt x="132127" y="80655"/>
                    <a:pt x="103810" y="111337"/>
                  </a:cubicBezTo>
                  <a:lnTo>
                    <a:pt x="96715" y="132560"/>
                  </a:lnTo>
                  <a:cubicBezTo>
                    <a:pt x="125033" y="144384"/>
                    <a:pt x="153350" y="149053"/>
                    <a:pt x="184032" y="149053"/>
                  </a:cubicBezTo>
                  <a:cubicBezTo>
                    <a:pt x="212349" y="149053"/>
                    <a:pt x="243032" y="144324"/>
                    <a:pt x="268984" y="134925"/>
                  </a:cubicBezTo>
                  <a:cubicBezTo>
                    <a:pt x="285477" y="130195"/>
                    <a:pt x="302031" y="125466"/>
                    <a:pt x="318524" y="125466"/>
                  </a:cubicBezTo>
                  <a:cubicBezTo>
                    <a:pt x="377523" y="125466"/>
                    <a:pt x="429428" y="160877"/>
                    <a:pt x="448286" y="215147"/>
                  </a:cubicBezTo>
                  <a:cubicBezTo>
                    <a:pt x="474239" y="288275"/>
                    <a:pt x="438827" y="368497"/>
                    <a:pt x="365699" y="394450"/>
                  </a:cubicBezTo>
                  <a:cubicBezTo>
                    <a:pt x="306700" y="415673"/>
                    <a:pt x="245396" y="427497"/>
                    <a:pt x="184032" y="427497"/>
                  </a:cubicBezTo>
                  <a:cubicBezTo>
                    <a:pt x="120303" y="427497"/>
                    <a:pt x="58999" y="415673"/>
                    <a:pt x="0" y="394450"/>
                  </a:cubicBezTo>
                  <a:cubicBezTo>
                    <a:pt x="2365" y="439260"/>
                    <a:pt x="14128" y="484131"/>
                    <a:pt x="35412" y="526577"/>
                  </a:cubicBezTo>
                  <a:cubicBezTo>
                    <a:pt x="92046" y="646880"/>
                    <a:pt x="212349" y="724737"/>
                    <a:pt x="342112" y="734196"/>
                  </a:cubicBezTo>
                  <a:lnTo>
                    <a:pt x="386922" y="826182"/>
                  </a:lnTo>
                  <a:cubicBezTo>
                    <a:pt x="391652" y="833277"/>
                    <a:pt x="398746" y="840311"/>
                    <a:pt x="405780" y="845040"/>
                  </a:cubicBezTo>
                  <a:lnTo>
                    <a:pt x="464780" y="868628"/>
                  </a:lnTo>
                  <a:lnTo>
                    <a:pt x="500191" y="941755"/>
                  </a:lnTo>
                  <a:cubicBezTo>
                    <a:pt x="504921" y="953580"/>
                    <a:pt x="516685" y="960614"/>
                    <a:pt x="528509" y="962978"/>
                  </a:cubicBezTo>
                  <a:lnTo>
                    <a:pt x="587508" y="970073"/>
                  </a:lnTo>
                  <a:lnTo>
                    <a:pt x="611096" y="1021978"/>
                  </a:lnTo>
                  <a:lnTo>
                    <a:pt x="585143" y="1055025"/>
                  </a:lnTo>
                  <a:cubicBezTo>
                    <a:pt x="575684" y="1066849"/>
                    <a:pt x="575684" y="1080978"/>
                    <a:pt x="580414" y="1092801"/>
                  </a:cubicBezTo>
                  <a:lnTo>
                    <a:pt x="632318" y="1201341"/>
                  </a:lnTo>
                  <a:cubicBezTo>
                    <a:pt x="637048" y="1210800"/>
                    <a:pt x="646447" y="1217834"/>
                    <a:pt x="655906" y="1220199"/>
                  </a:cubicBezTo>
                  <a:lnTo>
                    <a:pt x="712541" y="1234327"/>
                  </a:lnTo>
                  <a:lnTo>
                    <a:pt x="747953" y="1309820"/>
                  </a:lnTo>
                  <a:lnTo>
                    <a:pt x="738493" y="1356996"/>
                  </a:lnTo>
                  <a:cubicBezTo>
                    <a:pt x="736128" y="1373489"/>
                    <a:pt x="743223" y="1390042"/>
                    <a:pt x="759716" y="1397076"/>
                  </a:cubicBezTo>
                  <a:lnTo>
                    <a:pt x="799797" y="1413569"/>
                  </a:lnTo>
                  <a:lnTo>
                    <a:pt x="825749" y="1470204"/>
                  </a:lnTo>
                  <a:cubicBezTo>
                    <a:pt x="830479" y="1477298"/>
                    <a:pt x="835209" y="1484332"/>
                    <a:pt x="844607" y="1489062"/>
                  </a:cubicBezTo>
                  <a:lnTo>
                    <a:pt x="901242" y="1515014"/>
                  </a:lnTo>
                  <a:cubicBezTo>
                    <a:pt x="910701" y="1519744"/>
                    <a:pt x="922465" y="1519744"/>
                    <a:pt x="931924" y="1515014"/>
                  </a:cubicBezTo>
                  <a:lnTo>
                    <a:pt x="993288" y="1484332"/>
                  </a:lnTo>
                  <a:cubicBezTo>
                    <a:pt x="1002747" y="1479603"/>
                    <a:pt x="1009781" y="1472508"/>
                    <a:pt x="1012146" y="1460745"/>
                  </a:cubicBezTo>
                  <a:cubicBezTo>
                    <a:pt x="1019241" y="1437157"/>
                    <a:pt x="1028639" y="1411204"/>
                    <a:pt x="1040463" y="1389982"/>
                  </a:cubicBezTo>
                  <a:cubicBezTo>
                    <a:pt x="1049923" y="1375914"/>
                    <a:pt x="1049923" y="1364150"/>
                    <a:pt x="1045193" y="1354691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337AC75-83B2-405D-A142-D0E7A79D6465}"/>
              </a:ext>
            </a:extLst>
          </p:cNvPr>
          <p:cNvSpPr txBox="1"/>
          <p:nvPr/>
        </p:nvSpPr>
        <p:spPr>
          <a:xfrm>
            <a:off x="-6320" y="6350722"/>
            <a:ext cx="23815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     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(Farrell, 2018) (RCT)</a:t>
            </a:r>
          </a:p>
        </p:txBody>
      </p:sp>
    </p:spTree>
    <p:extLst>
      <p:ext uri="{BB962C8B-B14F-4D97-AF65-F5344CB8AC3E}">
        <p14:creationId xmlns:p14="http://schemas.microsoft.com/office/powerpoint/2010/main" val="23524261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21D42-7D7F-0A41-8818-F477C620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59" y="97745"/>
            <a:ext cx="11290083" cy="1325563"/>
          </a:xfrm>
        </p:spPr>
        <p:txBody>
          <a:bodyPr/>
          <a:lstStyle/>
          <a:p>
            <a:r>
              <a:rPr lang="en-US"/>
              <a:t>Permanent Housing Subsidies </a:t>
            </a:r>
            <a:r>
              <a:rPr lang="en-US" sz="1800"/>
              <a:t>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672159-F6A8-4555-85D7-724075810385}"/>
              </a:ext>
            </a:extLst>
          </p:cNvPr>
          <p:cNvGrpSpPr/>
          <p:nvPr/>
        </p:nvGrpSpPr>
        <p:grpSpPr>
          <a:xfrm>
            <a:off x="358815" y="2733512"/>
            <a:ext cx="2627294" cy="2857060"/>
            <a:chOff x="3173558" y="4811272"/>
            <a:chExt cx="2110366" cy="2044150"/>
          </a:xfrm>
          <a:solidFill>
            <a:srgbClr val="002060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C0759CA-7DDB-4178-8A50-DA73E0432A14}"/>
                </a:ext>
              </a:extLst>
            </p:cNvPr>
            <p:cNvSpPr/>
            <p:nvPr/>
          </p:nvSpPr>
          <p:spPr>
            <a:xfrm>
              <a:off x="3827039" y="5142926"/>
              <a:ext cx="1456885" cy="915496"/>
            </a:xfrm>
            <a:custGeom>
              <a:avLst/>
              <a:gdLst>
                <a:gd name="connsiteX0" fmla="*/ 1453338 w 1456885"/>
                <a:gd name="connsiteY0" fmla="*/ 779512 h 915496"/>
                <a:gd name="connsiteX1" fmla="*/ 1429751 w 1456885"/>
                <a:gd name="connsiteY1" fmla="*/ 706384 h 915496"/>
                <a:gd name="connsiteX2" fmla="*/ 1408528 w 1456885"/>
                <a:gd name="connsiteY2" fmla="*/ 680431 h 915496"/>
                <a:gd name="connsiteX3" fmla="*/ 615825 w 1456885"/>
                <a:gd name="connsiteY3" fmla="*/ 328921 h 915496"/>
                <a:gd name="connsiteX4" fmla="*/ 401111 w 1456885"/>
                <a:gd name="connsiteY4" fmla="*/ 31620 h 915496"/>
                <a:gd name="connsiteX5" fmla="*/ 0 w 1456885"/>
                <a:gd name="connsiteY5" fmla="*/ 100018 h 915496"/>
                <a:gd name="connsiteX6" fmla="*/ 375159 w 1456885"/>
                <a:gd name="connsiteY6" fmla="*/ 359542 h 915496"/>
                <a:gd name="connsiteX7" fmla="*/ 396381 w 1456885"/>
                <a:gd name="connsiteY7" fmla="*/ 704019 h 915496"/>
                <a:gd name="connsiteX8" fmla="*/ 471874 w 1456885"/>
                <a:gd name="connsiteY8" fmla="*/ 661573 h 915496"/>
                <a:gd name="connsiteX9" fmla="*/ 563860 w 1456885"/>
                <a:gd name="connsiteY9" fmla="*/ 701654 h 915496"/>
                <a:gd name="connsiteX10" fmla="*/ 589812 w 1456885"/>
                <a:gd name="connsiteY10" fmla="*/ 704019 h 915496"/>
                <a:gd name="connsiteX11" fmla="*/ 648812 w 1456885"/>
                <a:gd name="connsiteY11" fmla="*/ 682796 h 915496"/>
                <a:gd name="connsiteX12" fmla="*/ 721939 w 1456885"/>
                <a:gd name="connsiteY12" fmla="*/ 715843 h 915496"/>
                <a:gd name="connsiteX13" fmla="*/ 757351 w 1456885"/>
                <a:gd name="connsiteY13" fmla="*/ 713478 h 915496"/>
                <a:gd name="connsiteX14" fmla="*/ 806891 w 1456885"/>
                <a:gd name="connsiteY14" fmla="*/ 680431 h 915496"/>
                <a:gd name="connsiteX15" fmla="*/ 858796 w 1456885"/>
                <a:gd name="connsiteY15" fmla="*/ 704019 h 915496"/>
                <a:gd name="connsiteX16" fmla="*/ 861161 w 1456885"/>
                <a:gd name="connsiteY16" fmla="*/ 746465 h 915496"/>
                <a:gd name="connsiteX17" fmla="*/ 882384 w 1456885"/>
                <a:gd name="connsiteY17" fmla="*/ 779512 h 915496"/>
                <a:gd name="connsiteX18" fmla="*/ 990923 w 1456885"/>
                <a:gd name="connsiteY18" fmla="*/ 829052 h 915496"/>
                <a:gd name="connsiteX19" fmla="*/ 1021606 w 1456885"/>
                <a:gd name="connsiteY19" fmla="*/ 829052 h 915496"/>
                <a:gd name="connsiteX20" fmla="*/ 1073510 w 1456885"/>
                <a:gd name="connsiteY20" fmla="*/ 803099 h 915496"/>
                <a:gd name="connsiteX21" fmla="*/ 1151368 w 1456885"/>
                <a:gd name="connsiteY21" fmla="*/ 838511 h 915496"/>
                <a:gd name="connsiteX22" fmla="*/ 1174955 w 1456885"/>
                <a:gd name="connsiteY22" fmla="*/ 880957 h 915496"/>
                <a:gd name="connsiteX23" fmla="*/ 1217401 w 1456885"/>
                <a:gd name="connsiteY23" fmla="*/ 897450 h 915496"/>
                <a:gd name="connsiteX24" fmla="*/ 1257482 w 1456885"/>
                <a:gd name="connsiteY24" fmla="*/ 885626 h 915496"/>
                <a:gd name="connsiteX25" fmla="*/ 1314116 w 1456885"/>
                <a:gd name="connsiteY25" fmla="*/ 911578 h 915496"/>
                <a:gd name="connsiteX26" fmla="*/ 1340069 w 1456885"/>
                <a:gd name="connsiteY26" fmla="*/ 913943 h 915496"/>
                <a:gd name="connsiteX27" fmla="*/ 1401433 w 1456885"/>
                <a:gd name="connsiteY27" fmla="*/ 895085 h 915496"/>
                <a:gd name="connsiteX28" fmla="*/ 1425021 w 1456885"/>
                <a:gd name="connsiteY28" fmla="*/ 873862 h 915496"/>
                <a:gd name="connsiteX29" fmla="*/ 1453338 w 1456885"/>
                <a:gd name="connsiteY29" fmla="*/ 812498 h 915496"/>
                <a:gd name="connsiteX30" fmla="*/ 1453338 w 1456885"/>
                <a:gd name="connsiteY30" fmla="*/ 779512 h 915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56885" h="915496">
                  <a:moveTo>
                    <a:pt x="1453338" y="779512"/>
                  </a:moveTo>
                  <a:cubicBezTo>
                    <a:pt x="1443879" y="755924"/>
                    <a:pt x="1434480" y="732336"/>
                    <a:pt x="1429751" y="706384"/>
                  </a:cubicBezTo>
                  <a:cubicBezTo>
                    <a:pt x="1427386" y="694560"/>
                    <a:pt x="1420291" y="685161"/>
                    <a:pt x="1408528" y="680431"/>
                  </a:cubicBezTo>
                  <a:lnTo>
                    <a:pt x="615825" y="328921"/>
                  </a:lnTo>
                  <a:cubicBezTo>
                    <a:pt x="601697" y="199159"/>
                    <a:pt x="521475" y="85889"/>
                    <a:pt x="401111" y="31620"/>
                  </a:cubicBezTo>
                  <a:cubicBezTo>
                    <a:pt x="261889" y="-29745"/>
                    <a:pt x="106175" y="937"/>
                    <a:pt x="0" y="100018"/>
                  </a:cubicBezTo>
                  <a:cubicBezTo>
                    <a:pt x="160444" y="114146"/>
                    <a:pt x="304335" y="213287"/>
                    <a:pt x="375159" y="359542"/>
                  </a:cubicBezTo>
                  <a:cubicBezTo>
                    <a:pt x="427064" y="470447"/>
                    <a:pt x="434158" y="593114"/>
                    <a:pt x="396381" y="704019"/>
                  </a:cubicBezTo>
                  <a:cubicBezTo>
                    <a:pt x="422334" y="692195"/>
                    <a:pt x="448286" y="678066"/>
                    <a:pt x="471874" y="661573"/>
                  </a:cubicBezTo>
                  <a:lnTo>
                    <a:pt x="563860" y="701654"/>
                  </a:lnTo>
                  <a:cubicBezTo>
                    <a:pt x="573319" y="706384"/>
                    <a:pt x="582718" y="706384"/>
                    <a:pt x="589812" y="704019"/>
                  </a:cubicBezTo>
                  <a:lnTo>
                    <a:pt x="648812" y="682796"/>
                  </a:lnTo>
                  <a:lnTo>
                    <a:pt x="721939" y="715843"/>
                  </a:lnTo>
                  <a:cubicBezTo>
                    <a:pt x="733764" y="720573"/>
                    <a:pt x="745527" y="720573"/>
                    <a:pt x="757351" y="713478"/>
                  </a:cubicBezTo>
                  <a:lnTo>
                    <a:pt x="806891" y="680431"/>
                  </a:lnTo>
                  <a:lnTo>
                    <a:pt x="858796" y="704019"/>
                  </a:lnTo>
                  <a:lnTo>
                    <a:pt x="861161" y="746465"/>
                  </a:lnTo>
                  <a:cubicBezTo>
                    <a:pt x="861161" y="760593"/>
                    <a:pt x="870620" y="772417"/>
                    <a:pt x="882384" y="779512"/>
                  </a:cubicBezTo>
                  <a:lnTo>
                    <a:pt x="990923" y="829052"/>
                  </a:lnTo>
                  <a:cubicBezTo>
                    <a:pt x="1000383" y="833781"/>
                    <a:pt x="1012146" y="833781"/>
                    <a:pt x="1021606" y="829052"/>
                  </a:cubicBezTo>
                  <a:lnTo>
                    <a:pt x="1073510" y="803099"/>
                  </a:lnTo>
                  <a:lnTo>
                    <a:pt x="1151368" y="838511"/>
                  </a:lnTo>
                  <a:lnTo>
                    <a:pt x="1174955" y="880957"/>
                  </a:lnTo>
                  <a:cubicBezTo>
                    <a:pt x="1182050" y="895085"/>
                    <a:pt x="1200908" y="902179"/>
                    <a:pt x="1217401" y="897450"/>
                  </a:cubicBezTo>
                  <a:lnTo>
                    <a:pt x="1257482" y="885626"/>
                  </a:lnTo>
                  <a:lnTo>
                    <a:pt x="1314116" y="911578"/>
                  </a:lnTo>
                  <a:cubicBezTo>
                    <a:pt x="1321211" y="916308"/>
                    <a:pt x="1330610" y="916308"/>
                    <a:pt x="1340069" y="913943"/>
                  </a:cubicBezTo>
                  <a:lnTo>
                    <a:pt x="1401433" y="895085"/>
                  </a:lnTo>
                  <a:cubicBezTo>
                    <a:pt x="1410892" y="892720"/>
                    <a:pt x="1420291" y="885626"/>
                    <a:pt x="1425021" y="873862"/>
                  </a:cubicBezTo>
                  <a:lnTo>
                    <a:pt x="1453338" y="812498"/>
                  </a:lnTo>
                  <a:cubicBezTo>
                    <a:pt x="1458068" y="800734"/>
                    <a:pt x="1458068" y="788910"/>
                    <a:pt x="1453338" y="779512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763137C-24C8-4F08-82C1-0A958C477017}"/>
                </a:ext>
              </a:extLst>
            </p:cNvPr>
            <p:cNvSpPr/>
            <p:nvPr/>
          </p:nvSpPr>
          <p:spPr>
            <a:xfrm>
              <a:off x="3173558" y="4811272"/>
              <a:ext cx="807859" cy="858735"/>
            </a:xfrm>
            <a:custGeom>
              <a:avLst/>
              <a:gdLst>
                <a:gd name="connsiteX0" fmla="*/ 429368 w 807859"/>
                <a:gd name="connsiteY0" fmla="*/ 858736 h 858735"/>
                <a:gd name="connsiteX1" fmla="*/ 0 w 807859"/>
                <a:gd name="connsiteY1" fmla="*/ 429368 h 858735"/>
                <a:gd name="connsiteX2" fmla="*/ 429368 w 807859"/>
                <a:gd name="connsiteY2" fmla="*/ 0 h 858735"/>
                <a:gd name="connsiteX3" fmla="*/ 802162 w 807859"/>
                <a:gd name="connsiteY3" fmla="*/ 217079 h 858735"/>
                <a:gd name="connsiteX4" fmla="*/ 785668 w 807859"/>
                <a:gd name="connsiteY4" fmla="*/ 280808 h 858735"/>
                <a:gd name="connsiteX5" fmla="*/ 721939 w 807859"/>
                <a:gd name="connsiteY5" fmla="*/ 264315 h 858735"/>
                <a:gd name="connsiteX6" fmla="*/ 429368 w 807859"/>
                <a:gd name="connsiteY6" fmla="*/ 94472 h 858735"/>
                <a:gd name="connsiteX7" fmla="*/ 91986 w 807859"/>
                <a:gd name="connsiteY7" fmla="*/ 431854 h 858735"/>
                <a:gd name="connsiteX8" fmla="*/ 429368 w 807859"/>
                <a:gd name="connsiteY8" fmla="*/ 769236 h 858735"/>
                <a:gd name="connsiteX9" fmla="*/ 547306 w 807859"/>
                <a:gd name="connsiteY9" fmla="*/ 748013 h 858735"/>
                <a:gd name="connsiteX10" fmla="*/ 606305 w 807859"/>
                <a:gd name="connsiteY10" fmla="*/ 776330 h 858735"/>
                <a:gd name="connsiteX11" fmla="*/ 577988 w 807859"/>
                <a:gd name="connsiteY11" fmla="*/ 835330 h 858735"/>
                <a:gd name="connsiteX12" fmla="*/ 429368 w 807859"/>
                <a:gd name="connsiteY12" fmla="*/ 858736 h 8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7859" h="858735">
                  <a:moveTo>
                    <a:pt x="429368" y="858736"/>
                  </a:moveTo>
                  <a:cubicBezTo>
                    <a:pt x="193431" y="858736"/>
                    <a:pt x="0" y="665244"/>
                    <a:pt x="0" y="429368"/>
                  </a:cubicBezTo>
                  <a:cubicBezTo>
                    <a:pt x="0" y="193431"/>
                    <a:pt x="193491" y="0"/>
                    <a:pt x="429368" y="0"/>
                  </a:cubicBezTo>
                  <a:cubicBezTo>
                    <a:pt x="582718" y="0"/>
                    <a:pt x="726669" y="82587"/>
                    <a:pt x="802162" y="217079"/>
                  </a:cubicBezTo>
                  <a:cubicBezTo>
                    <a:pt x="813986" y="238302"/>
                    <a:pt x="806891" y="266619"/>
                    <a:pt x="785668" y="280808"/>
                  </a:cubicBezTo>
                  <a:cubicBezTo>
                    <a:pt x="764446" y="292632"/>
                    <a:pt x="736128" y="285538"/>
                    <a:pt x="721939" y="264315"/>
                  </a:cubicBezTo>
                  <a:cubicBezTo>
                    <a:pt x="662940" y="158140"/>
                    <a:pt x="549731" y="94472"/>
                    <a:pt x="429368" y="94472"/>
                  </a:cubicBezTo>
                  <a:cubicBezTo>
                    <a:pt x="242971" y="94472"/>
                    <a:pt x="91986" y="245457"/>
                    <a:pt x="91986" y="431854"/>
                  </a:cubicBezTo>
                  <a:cubicBezTo>
                    <a:pt x="91986" y="618251"/>
                    <a:pt x="242971" y="769236"/>
                    <a:pt x="429368" y="769236"/>
                  </a:cubicBezTo>
                  <a:cubicBezTo>
                    <a:pt x="469449" y="769236"/>
                    <a:pt x="509590" y="762142"/>
                    <a:pt x="547306" y="748013"/>
                  </a:cubicBezTo>
                  <a:cubicBezTo>
                    <a:pt x="570894" y="738554"/>
                    <a:pt x="599211" y="750378"/>
                    <a:pt x="606305" y="776330"/>
                  </a:cubicBezTo>
                  <a:cubicBezTo>
                    <a:pt x="615765" y="799918"/>
                    <a:pt x="603941" y="828235"/>
                    <a:pt x="577988" y="835330"/>
                  </a:cubicBezTo>
                  <a:cubicBezTo>
                    <a:pt x="530813" y="849276"/>
                    <a:pt x="481273" y="858736"/>
                    <a:pt x="429368" y="858736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0CDC32-9B59-4DE7-B7D0-65E726461068}"/>
                </a:ext>
              </a:extLst>
            </p:cNvPr>
            <p:cNvSpPr/>
            <p:nvPr/>
          </p:nvSpPr>
          <p:spPr>
            <a:xfrm>
              <a:off x="3418894" y="5336861"/>
              <a:ext cx="1048299" cy="1518561"/>
            </a:xfrm>
            <a:custGeom>
              <a:avLst/>
              <a:gdLst>
                <a:gd name="connsiteX0" fmla="*/ 1045193 w 1048299"/>
                <a:gd name="connsiteY0" fmla="*/ 1354691 h 1518561"/>
                <a:gd name="connsiteX1" fmla="*/ 670034 w 1048299"/>
                <a:gd name="connsiteY1" fmla="*/ 573752 h 1518561"/>
                <a:gd name="connsiteX2" fmla="*/ 698352 w 1048299"/>
                <a:gd name="connsiteY2" fmla="*/ 208053 h 1518561"/>
                <a:gd name="connsiteX3" fmla="*/ 207620 w 1048299"/>
                <a:gd name="connsiteY3" fmla="*/ 35845 h 1518561"/>
                <a:gd name="connsiteX4" fmla="*/ 103810 w 1048299"/>
                <a:gd name="connsiteY4" fmla="*/ 111337 h 1518561"/>
                <a:gd name="connsiteX5" fmla="*/ 96715 w 1048299"/>
                <a:gd name="connsiteY5" fmla="*/ 132560 h 1518561"/>
                <a:gd name="connsiteX6" fmla="*/ 184032 w 1048299"/>
                <a:gd name="connsiteY6" fmla="*/ 149053 h 1518561"/>
                <a:gd name="connsiteX7" fmla="*/ 268984 w 1048299"/>
                <a:gd name="connsiteY7" fmla="*/ 134925 h 1518561"/>
                <a:gd name="connsiteX8" fmla="*/ 318524 w 1048299"/>
                <a:gd name="connsiteY8" fmla="*/ 125466 h 1518561"/>
                <a:gd name="connsiteX9" fmla="*/ 448286 w 1048299"/>
                <a:gd name="connsiteY9" fmla="*/ 215147 h 1518561"/>
                <a:gd name="connsiteX10" fmla="*/ 365699 w 1048299"/>
                <a:gd name="connsiteY10" fmla="*/ 394450 h 1518561"/>
                <a:gd name="connsiteX11" fmla="*/ 184032 w 1048299"/>
                <a:gd name="connsiteY11" fmla="*/ 427497 h 1518561"/>
                <a:gd name="connsiteX12" fmla="*/ 0 w 1048299"/>
                <a:gd name="connsiteY12" fmla="*/ 394450 h 1518561"/>
                <a:gd name="connsiteX13" fmla="*/ 35412 w 1048299"/>
                <a:gd name="connsiteY13" fmla="*/ 526577 h 1518561"/>
                <a:gd name="connsiteX14" fmla="*/ 342112 w 1048299"/>
                <a:gd name="connsiteY14" fmla="*/ 734196 h 1518561"/>
                <a:gd name="connsiteX15" fmla="*/ 386922 w 1048299"/>
                <a:gd name="connsiteY15" fmla="*/ 826182 h 1518561"/>
                <a:gd name="connsiteX16" fmla="*/ 405780 w 1048299"/>
                <a:gd name="connsiteY16" fmla="*/ 845040 h 1518561"/>
                <a:gd name="connsiteX17" fmla="*/ 464780 w 1048299"/>
                <a:gd name="connsiteY17" fmla="*/ 868628 h 1518561"/>
                <a:gd name="connsiteX18" fmla="*/ 500191 w 1048299"/>
                <a:gd name="connsiteY18" fmla="*/ 941755 h 1518561"/>
                <a:gd name="connsiteX19" fmla="*/ 528509 w 1048299"/>
                <a:gd name="connsiteY19" fmla="*/ 962978 h 1518561"/>
                <a:gd name="connsiteX20" fmla="*/ 587508 w 1048299"/>
                <a:gd name="connsiteY20" fmla="*/ 970073 h 1518561"/>
                <a:gd name="connsiteX21" fmla="*/ 611096 w 1048299"/>
                <a:gd name="connsiteY21" fmla="*/ 1021978 h 1518561"/>
                <a:gd name="connsiteX22" fmla="*/ 585143 w 1048299"/>
                <a:gd name="connsiteY22" fmla="*/ 1055025 h 1518561"/>
                <a:gd name="connsiteX23" fmla="*/ 580414 w 1048299"/>
                <a:gd name="connsiteY23" fmla="*/ 1092801 h 1518561"/>
                <a:gd name="connsiteX24" fmla="*/ 632318 w 1048299"/>
                <a:gd name="connsiteY24" fmla="*/ 1201341 h 1518561"/>
                <a:gd name="connsiteX25" fmla="*/ 655906 w 1048299"/>
                <a:gd name="connsiteY25" fmla="*/ 1220199 h 1518561"/>
                <a:gd name="connsiteX26" fmla="*/ 712541 w 1048299"/>
                <a:gd name="connsiteY26" fmla="*/ 1234327 h 1518561"/>
                <a:gd name="connsiteX27" fmla="*/ 747953 w 1048299"/>
                <a:gd name="connsiteY27" fmla="*/ 1309820 h 1518561"/>
                <a:gd name="connsiteX28" fmla="*/ 738493 w 1048299"/>
                <a:gd name="connsiteY28" fmla="*/ 1356996 h 1518561"/>
                <a:gd name="connsiteX29" fmla="*/ 759716 w 1048299"/>
                <a:gd name="connsiteY29" fmla="*/ 1397076 h 1518561"/>
                <a:gd name="connsiteX30" fmla="*/ 799797 w 1048299"/>
                <a:gd name="connsiteY30" fmla="*/ 1413569 h 1518561"/>
                <a:gd name="connsiteX31" fmla="*/ 825749 w 1048299"/>
                <a:gd name="connsiteY31" fmla="*/ 1470204 h 1518561"/>
                <a:gd name="connsiteX32" fmla="*/ 844607 w 1048299"/>
                <a:gd name="connsiteY32" fmla="*/ 1489062 h 1518561"/>
                <a:gd name="connsiteX33" fmla="*/ 901242 w 1048299"/>
                <a:gd name="connsiteY33" fmla="*/ 1515014 h 1518561"/>
                <a:gd name="connsiteX34" fmla="*/ 931924 w 1048299"/>
                <a:gd name="connsiteY34" fmla="*/ 1515014 h 1518561"/>
                <a:gd name="connsiteX35" fmla="*/ 993288 w 1048299"/>
                <a:gd name="connsiteY35" fmla="*/ 1484332 h 1518561"/>
                <a:gd name="connsiteX36" fmla="*/ 1012146 w 1048299"/>
                <a:gd name="connsiteY36" fmla="*/ 1460745 h 1518561"/>
                <a:gd name="connsiteX37" fmla="*/ 1040463 w 1048299"/>
                <a:gd name="connsiteY37" fmla="*/ 1389982 h 1518561"/>
                <a:gd name="connsiteX38" fmla="*/ 1045193 w 1048299"/>
                <a:gd name="connsiteY38" fmla="*/ 1354691 h 151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8299" h="1518561">
                  <a:moveTo>
                    <a:pt x="1045193" y="1354691"/>
                  </a:moveTo>
                  <a:lnTo>
                    <a:pt x="670034" y="573752"/>
                  </a:lnTo>
                  <a:cubicBezTo>
                    <a:pt x="745527" y="465213"/>
                    <a:pt x="754986" y="326051"/>
                    <a:pt x="698352" y="208053"/>
                  </a:cubicBezTo>
                  <a:cubicBezTo>
                    <a:pt x="611035" y="26385"/>
                    <a:pt x="391652" y="-51472"/>
                    <a:pt x="207620" y="35845"/>
                  </a:cubicBezTo>
                  <a:cubicBezTo>
                    <a:pt x="167539" y="54703"/>
                    <a:pt x="132127" y="80655"/>
                    <a:pt x="103810" y="111337"/>
                  </a:cubicBezTo>
                  <a:lnTo>
                    <a:pt x="96715" y="132560"/>
                  </a:lnTo>
                  <a:cubicBezTo>
                    <a:pt x="125033" y="144384"/>
                    <a:pt x="153350" y="149053"/>
                    <a:pt x="184032" y="149053"/>
                  </a:cubicBezTo>
                  <a:cubicBezTo>
                    <a:pt x="212349" y="149053"/>
                    <a:pt x="243032" y="144324"/>
                    <a:pt x="268984" y="134925"/>
                  </a:cubicBezTo>
                  <a:cubicBezTo>
                    <a:pt x="285477" y="130195"/>
                    <a:pt x="302031" y="125466"/>
                    <a:pt x="318524" y="125466"/>
                  </a:cubicBezTo>
                  <a:cubicBezTo>
                    <a:pt x="377523" y="125466"/>
                    <a:pt x="429428" y="160877"/>
                    <a:pt x="448286" y="215147"/>
                  </a:cubicBezTo>
                  <a:cubicBezTo>
                    <a:pt x="474239" y="288275"/>
                    <a:pt x="438827" y="368497"/>
                    <a:pt x="365699" y="394450"/>
                  </a:cubicBezTo>
                  <a:cubicBezTo>
                    <a:pt x="306700" y="415673"/>
                    <a:pt x="245396" y="427497"/>
                    <a:pt x="184032" y="427497"/>
                  </a:cubicBezTo>
                  <a:cubicBezTo>
                    <a:pt x="120303" y="427497"/>
                    <a:pt x="58999" y="415673"/>
                    <a:pt x="0" y="394450"/>
                  </a:cubicBezTo>
                  <a:cubicBezTo>
                    <a:pt x="2365" y="439260"/>
                    <a:pt x="14128" y="484131"/>
                    <a:pt x="35412" y="526577"/>
                  </a:cubicBezTo>
                  <a:cubicBezTo>
                    <a:pt x="92046" y="646880"/>
                    <a:pt x="212349" y="724737"/>
                    <a:pt x="342112" y="734196"/>
                  </a:cubicBezTo>
                  <a:lnTo>
                    <a:pt x="386922" y="826182"/>
                  </a:lnTo>
                  <a:cubicBezTo>
                    <a:pt x="391652" y="833277"/>
                    <a:pt x="398746" y="840311"/>
                    <a:pt x="405780" y="845040"/>
                  </a:cubicBezTo>
                  <a:lnTo>
                    <a:pt x="464780" y="868628"/>
                  </a:lnTo>
                  <a:lnTo>
                    <a:pt x="500191" y="941755"/>
                  </a:lnTo>
                  <a:cubicBezTo>
                    <a:pt x="504921" y="953580"/>
                    <a:pt x="516685" y="960614"/>
                    <a:pt x="528509" y="962978"/>
                  </a:cubicBezTo>
                  <a:lnTo>
                    <a:pt x="587508" y="970073"/>
                  </a:lnTo>
                  <a:lnTo>
                    <a:pt x="611096" y="1021978"/>
                  </a:lnTo>
                  <a:lnTo>
                    <a:pt x="585143" y="1055025"/>
                  </a:lnTo>
                  <a:cubicBezTo>
                    <a:pt x="575684" y="1066849"/>
                    <a:pt x="575684" y="1080978"/>
                    <a:pt x="580414" y="1092801"/>
                  </a:cubicBezTo>
                  <a:lnTo>
                    <a:pt x="632318" y="1201341"/>
                  </a:lnTo>
                  <a:cubicBezTo>
                    <a:pt x="637048" y="1210800"/>
                    <a:pt x="646447" y="1217834"/>
                    <a:pt x="655906" y="1220199"/>
                  </a:cubicBezTo>
                  <a:lnTo>
                    <a:pt x="712541" y="1234327"/>
                  </a:lnTo>
                  <a:lnTo>
                    <a:pt x="747953" y="1309820"/>
                  </a:lnTo>
                  <a:lnTo>
                    <a:pt x="738493" y="1356996"/>
                  </a:lnTo>
                  <a:cubicBezTo>
                    <a:pt x="736128" y="1373489"/>
                    <a:pt x="743223" y="1390042"/>
                    <a:pt x="759716" y="1397076"/>
                  </a:cubicBezTo>
                  <a:lnTo>
                    <a:pt x="799797" y="1413569"/>
                  </a:lnTo>
                  <a:lnTo>
                    <a:pt x="825749" y="1470204"/>
                  </a:lnTo>
                  <a:cubicBezTo>
                    <a:pt x="830479" y="1477298"/>
                    <a:pt x="835209" y="1484332"/>
                    <a:pt x="844607" y="1489062"/>
                  </a:cubicBezTo>
                  <a:lnTo>
                    <a:pt x="901242" y="1515014"/>
                  </a:lnTo>
                  <a:cubicBezTo>
                    <a:pt x="910701" y="1519744"/>
                    <a:pt x="922465" y="1519744"/>
                    <a:pt x="931924" y="1515014"/>
                  </a:cubicBezTo>
                  <a:lnTo>
                    <a:pt x="993288" y="1484332"/>
                  </a:lnTo>
                  <a:cubicBezTo>
                    <a:pt x="1002747" y="1479603"/>
                    <a:pt x="1009781" y="1472508"/>
                    <a:pt x="1012146" y="1460745"/>
                  </a:cubicBezTo>
                  <a:cubicBezTo>
                    <a:pt x="1019241" y="1437157"/>
                    <a:pt x="1028639" y="1411204"/>
                    <a:pt x="1040463" y="1389982"/>
                  </a:cubicBezTo>
                  <a:cubicBezTo>
                    <a:pt x="1049923" y="1375914"/>
                    <a:pt x="1049923" y="1364150"/>
                    <a:pt x="1045193" y="1354691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70362" y="2733512"/>
            <a:ext cx="8003969" cy="40267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50% fewer foster care placements </a:t>
            </a:r>
          </a:p>
          <a:p>
            <a:pPr marL="914400" marR="0" lvl="2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(1.9% vs. 5% in the control group experienced at least 1 placement in the last 6 months)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Lower rates of psychological distress</a:t>
            </a:r>
          </a:p>
          <a:p>
            <a:pPr marL="914400" marR="0" lvl="1" indent="-45720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Less intimate partner violence </a:t>
            </a:r>
          </a:p>
          <a:p>
            <a:pPr marL="914400" marR="0" lvl="1" indent="-45720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Fewer child behavior problems</a:t>
            </a:r>
          </a:p>
          <a:p>
            <a:pPr marL="914400" marR="0" lvl="1" indent="-45720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Greater housing stability &amp; food security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(compared to a business-as-usual control group of homeless families            at the 20-month follow-up)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096B7-0545-487F-A94D-EBA70EF11495}"/>
              </a:ext>
            </a:extLst>
          </p:cNvPr>
          <p:cNvSpPr txBox="1"/>
          <p:nvPr/>
        </p:nvSpPr>
        <p:spPr>
          <a:xfrm>
            <a:off x="231093" y="6390923"/>
            <a:ext cx="22391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Gubits, 2015) (RCT)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A0C455-4185-9803-D8AA-73B62B7743B0}"/>
              </a:ext>
            </a:extLst>
          </p:cNvPr>
          <p:cNvSpPr txBox="1"/>
          <p:nvPr/>
        </p:nvSpPr>
        <p:spPr>
          <a:xfrm>
            <a:off x="2328383" y="1771776"/>
            <a:ext cx="90006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HUD’s 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Family Options Study </a:t>
            </a: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f</a:t>
            </a: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ound that homeless families referred for permanent housing subsidies self-reported: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848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09AC8-5607-2CBC-5297-C6E6A6A7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66" y="172367"/>
            <a:ext cx="10500894" cy="1325563"/>
          </a:xfrm>
        </p:spPr>
        <p:txBody>
          <a:bodyPr>
            <a:normAutofit/>
          </a:bodyPr>
          <a:lstStyle/>
          <a:p>
            <a:r>
              <a:rPr lang="en-US" sz="4000" i="1">
                <a:solidFill>
                  <a:srgbClr val="800000"/>
                </a:solidFill>
              </a:rPr>
              <a:t>State Policy Option:</a:t>
            </a:r>
            <a:r>
              <a:rPr lang="en-US" sz="4000"/>
              <a:t> Connect Head Start Families to Housing Supports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E52FB-46A9-AB5E-4782-508491BB6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2802" y="2069472"/>
            <a:ext cx="6084558" cy="43363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rgbClr val="002060"/>
                </a:solidFill>
                <a:ea typeface="+mn-lt"/>
                <a:cs typeface="+mn-lt"/>
              </a:rPr>
              <a:t>Connecticut 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000">
                <a:ea typeface="+mn-lt"/>
                <a:cs typeface="+mn-lt"/>
                <a:hlinkClick r:id="rId3"/>
              </a:rPr>
              <a:t>Head </a:t>
            </a:r>
            <a:r>
              <a:rPr lang="en-US" sz="3000">
                <a:solidFill>
                  <a:srgbClr val="000000"/>
                </a:solidFill>
                <a:ea typeface="+mn-lt"/>
                <a:cs typeface="+mn-lt"/>
                <a:hlinkClick r:id="rId3"/>
              </a:rPr>
              <a:t>Start on Housing Program</a:t>
            </a:r>
            <a:r>
              <a:rPr lang="en-US" sz="3000">
                <a:solidFill>
                  <a:srgbClr val="000000"/>
                </a:solidFill>
                <a:ea typeface="+mn-lt"/>
                <a:cs typeface="+mn-lt"/>
              </a:rPr>
              <a:t> (2022)</a:t>
            </a:r>
            <a:endParaRPr lang="en-US" sz="3000">
              <a:solidFill>
                <a:srgbClr val="0A0A0A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000">
                <a:solidFill>
                  <a:srgbClr val="0A0A0A"/>
                </a:solidFill>
              </a:rPr>
              <a:t>Cross-agency collaboration that provides </a:t>
            </a:r>
            <a:r>
              <a:rPr lang="en-US" sz="3000" b="1">
                <a:solidFill>
                  <a:srgbClr val="0A0A0A"/>
                </a:solidFill>
              </a:rPr>
              <a:t>federal housing vouchers </a:t>
            </a:r>
            <a:r>
              <a:rPr lang="en-US" sz="3000">
                <a:solidFill>
                  <a:srgbClr val="0A0A0A"/>
                </a:solidFill>
              </a:rPr>
              <a:t>to families with young children participating in Head Start programs </a:t>
            </a:r>
            <a:endParaRPr lang="en-US" sz="3000">
              <a:solidFill>
                <a:srgbClr val="000000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037B694-2B5E-EDC4-1E99-F86652AD0CDB}"/>
              </a:ext>
            </a:extLst>
          </p:cNvPr>
          <p:cNvSpPr/>
          <p:nvPr/>
        </p:nvSpPr>
        <p:spPr>
          <a:xfrm rot="600000">
            <a:off x="483681" y="2795708"/>
            <a:ext cx="3503458" cy="2698382"/>
          </a:xfrm>
          <a:custGeom>
            <a:avLst/>
            <a:gdLst>
              <a:gd name="connsiteX0" fmla="*/ 294330 w 294634"/>
              <a:gd name="connsiteY0" fmla="*/ 128218 h 268648"/>
              <a:gd name="connsiteX1" fmla="*/ 122694 w 294634"/>
              <a:gd name="connsiteY1" fmla="*/ 193796 h 268648"/>
              <a:gd name="connsiteX2" fmla="*/ 118987 w 294634"/>
              <a:gd name="connsiteY2" fmla="*/ 196020 h 268648"/>
              <a:gd name="connsiteX3" fmla="*/ 59007 w 294634"/>
              <a:gd name="connsiteY3" fmla="*/ 245212 h 268648"/>
              <a:gd name="connsiteX4" fmla="*/ 21937 w 294634"/>
              <a:gd name="connsiteY4" fmla="*/ 268455 h 268648"/>
              <a:gd name="connsiteX5" fmla="*/ 21566 w 294634"/>
              <a:gd name="connsiteY5" fmla="*/ 266787 h 268648"/>
              <a:gd name="connsiteX6" fmla="*/ 35320 w 294634"/>
              <a:gd name="connsiteY6" fmla="*/ 245471 h 268648"/>
              <a:gd name="connsiteX7" fmla="*/ 37247 w 294634"/>
              <a:gd name="connsiteY7" fmla="*/ 235018 h 268648"/>
              <a:gd name="connsiteX8" fmla="*/ -305 w 294634"/>
              <a:gd name="connsiteY8" fmla="*/ 59119 h 268648"/>
              <a:gd name="connsiteX9" fmla="*/ 263338 w 294634"/>
              <a:gd name="connsiteY9" fmla="*/ -193 h 268648"/>
              <a:gd name="connsiteX10" fmla="*/ 284247 w 294634"/>
              <a:gd name="connsiteY10" fmla="*/ 86144 h 26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4634" h="268648">
                <a:moveTo>
                  <a:pt x="294330" y="128218"/>
                </a:moveTo>
                <a:lnTo>
                  <a:pt x="122694" y="193796"/>
                </a:lnTo>
                <a:cubicBezTo>
                  <a:pt x="121360" y="194337"/>
                  <a:pt x="120099" y="195086"/>
                  <a:pt x="118987" y="196020"/>
                </a:cubicBezTo>
                <a:lnTo>
                  <a:pt x="59007" y="245212"/>
                </a:lnTo>
                <a:lnTo>
                  <a:pt x="21937" y="268455"/>
                </a:lnTo>
                <a:lnTo>
                  <a:pt x="21566" y="266787"/>
                </a:lnTo>
                <a:lnTo>
                  <a:pt x="35320" y="245471"/>
                </a:lnTo>
                <a:cubicBezTo>
                  <a:pt x="37321" y="242380"/>
                  <a:pt x="38026" y="238621"/>
                  <a:pt x="37247" y="235018"/>
                </a:cubicBezTo>
                <a:lnTo>
                  <a:pt x="-305" y="59119"/>
                </a:lnTo>
                <a:lnTo>
                  <a:pt x="263338" y="-193"/>
                </a:lnTo>
                <a:lnTo>
                  <a:pt x="284247" y="86144"/>
                </a:lnTo>
                <a:close/>
              </a:path>
            </a:pathLst>
          </a:custGeom>
          <a:solidFill>
            <a:srgbClr val="213368"/>
          </a:solidFill>
          <a:ln w="370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160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1117F-AF97-4797-A78D-8A6B2CE7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2" y="182438"/>
            <a:ext cx="11129925" cy="1236663"/>
          </a:xfrm>
        </p:spPr>
        <p:txBody>
          <a:bodyPr>
            <a:noAutofit/>
          </a:bodyPr>
          <a:lstStyle/>
          <a:p>
            <a:r>
              <a:rPr lang="en-US" sz="3800" i="1">
                <a:solidFill>
                  <a:srgbClr val="800000"/>
                </a:solidFill>
              </a:rPr>
              <a:t>State Policy Option:</a:t>
            </a:r>
            <a:r>
              <a:rPr lang="en-US" sz="3800"/>
              <a:t> Provide Short-Term Housing Support to Families Involved with Child Welfare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D1CF4-471F-4A61-87C0-9E27E18ED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5999" y="1912887"/>
            <a:ext cx="7213056" cy="43650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US" sz="3400" b="1">
                <a:solidFill>
                  <a:srgbClr val="002060"/>
                </a:solidFill>
              </a:rPr>
              <a:t>Wisconsin</a:t>
            </a:r>
            <a:r>
              <a:rPr lang="en-US" sz="3200" b="1"/>
              <a:t> </a:t>
            </a:r>
            <a:r>
              <a:rPr lang="en-US" sz="3200">
                <a:ea typeface="+mn-lt"/>
                <a:cs typeface="+mn-lt"/>
              </a:rPr>
              <a:t>–</a:t>
            </a:r>
            <a:r>
              <a:rPr lang="en-US" sz="3200" b="1"/>
              <a:t> </a:t>
            </a:r>
            <a:r>
              <a:rPr lang="en-US">
                <a:solidFill>
                  <a:srgbClr val="002060"/>
                </a:solidFill>
                <a:hlinkClick r:id="rId3"/>
              </a:rPr>
              <a:t>Family Keys Pilot Program</a:t>
            </a:r>
            <a:r>
              <a:rPr lang="en-US">
                <a:solidFill>
                  <a:srgbClr val="002060"/>
                </a:solidFill>
              </a:rPr>
              <a:t> (2022)</a:t>
            </a:r>
            <a:endParaRPr lang="en-US" b="1"/>
          </a:p>
          <a:p>
            <a:pPr marL="0" indent="0">
              <a:lnSpc>
                <a:spcPts val="3200"/>
              </a:lnSpc>
              <a:buNone/>
            </a:pPr>
            <a:r>
              <a:rPr lang="en-US"/>
              <a:t>Provides </a:t>
            </a:r>
            <a:r>
              <a:rPr lang="en-US" b="1"/>
              <a:t>short-term </a:t>
            </a:r>
            <a:r>
              <a:rPr lang="en-US" b="1">
                <a:ea typeface="+mn-lt"/>
                <a:cs typeface="+mn-lt"/>
              </a:rPr>
              <a:t>housing funds </a:t>
            </a:r>
            <a:r>
              <a:rPr lang="en-US">
                <a:ea typeface="+mn-lt"/>
                <a:cs typeface="+mn-lt"/>
              </a:rPr>
              <a:t>to families with children at risk of removal due to housing insecurity &amp; to families unable to reunify due to inadequate housing</a:t>
            </a:r>
          </a:p>
          <a:p>
            <a:pPr marL="457200" indent="-457200">
              <a:lnSpc>
                <a:spcPts val="3200"/>
              </a:lnSpc>
            </a:pPr>
            <a:r>
              <a:rPr lang="en-US">
                <a:ea typeface="+mn-lt"/>
                <a:cs typeface="+mn-lt"/>
              </a:rPr>
              <a:t>Short-term housing funds will be used for </a:t>
            </a:r>
            <a:r>
              <a:rPr lang="en-US" b="1">
                <a:ea typeface="+mn-lt"/>
                <a:cs typeface="+mn-lt"/>
              </a:rPr>
              <a:t>hotel costs, short-term rentals &amp; expenses related to finding and maintaining housing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i="1">
                <a:ea typeface="+mn-lt"/>
                <a:cs typeface="+mn-lt"/>
              </a:rPr>
              <a:t>(security deposits, housing application fees, utility costs)</a:t>
            </a:r>
            <a:endParaRPr lang="en-US" sz="2600" i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AA4F774-3C7F-F6E8-0DE5-44A3FB700883}"/>
              </a:ext>
            </a:extLst>
          </p:cNvPr>
          <p:cNvSpPr/>
          <p:nvPr/>
        </p:nvSpPr>
        <p:spPr>
          <a:xfrm>
            <a:off x="441285" y="2481942"/>
            <a:ext cx="3287568" cy="2840751"/>
          </a:xfrm>
          <a:custGeom>
            <a:avLst/>
            <a:gdLst>
              <a:gd name="connsiteX0" fmla="*/ 872700 w 873004"/>
              <a:gd name="connsiteY0" fmla="*/ 350862 h 933911"/>
              <a:gd name="connsiteX1" fmla="*/ 813758 w 873004"/>
              <a:gd name="connsiteY1" fmla="*/ 499144 h 933911"/>
              <a:gd name="connsiteX2" fmla="*/ 812794 w 873004"/>
              <a:gd name="connsiteY2" fmla="*/ 504259 h 933911"/>
              <a:gd name="connsiteX3" fmla="*/ 812794 w 873004"/>
              <a:gd name="connsiteY3" fmla="*/ 530950 h 933911"/>
              <a:gd name="connsiteX4" fmla="*/ 760637 w 873004"/>
              <a:gd name="connsiteY4" fmla="*/ 706885 h 933911"/>
              <a:gd name="connsiteX5" fmla="*/ 760414 w 873004"/>
              <a:gd name="connsiteY5" fmla="*/ 713966 h 933911"/>
              <a:gd name="connsiteX6" fmla="*/ 799375 w 873004"/>
              <a:gd name="connsiteY6" fmla="*/ 882228 h 933911"/>
              <a:gd name="connsiteX7" fmla="*/ 792850 w 873004"/>
              <a:gd name="connsiteY7" fmla="*/ 918890 h 933911"/>
              <a:gd name="connsiteX8" fmla="*/ 348452 w 873004"/>
              <a:gd name="connsiteY8" fmla="*/ 933718 h 933911"/>
              <a:gd name="connsiteX9" fmla="*/ 279353 w 873004"/>
              <a:gd name="connsiteY9" fmla="*/ 876074 h 933911"/>
              <a:gd name="connsiteX10" fmla="*/ 289399 w 873004"/>
              <a:gd name="connsiteY10" fmla="*/ 791517 h 933911"/>
              <a:gd name="connsiteX11" fmla="*/ 288102 w 873004"/>
              <a:gd name="connsiteY11" fmla="*/ 783769 h 933911"/>
              <a:gd name="connsiteX12" fmla="*/ 265859 w 873004"/>
              <a:gd name="connsiteY12" fmla="*/ 738469 h 933911"/>
              <a:gd name="connsiteX13" fmla="*/ 259261 w 873004"/>
              <a:gd name="connsiteY13" fmla="*/ 670223 h 933911"/>
              <a:gd name="connsiteX14" fmla="*/ 250735 w 873004"/>
              <a:gd name="connsiteY14" fmla="*/ 658694 h 933911"/>
              <a:gd name="connsiteX15" fmla="*/ 221079 w 873004"/>
              <a:gd name="connsiteY15" fmla="*/ 646424 h 933911"/>
              <a:gd name="connsiteX16" fmla="*/ 219485 w 873004"/>
              <a:gd name="connsiteY16" fmla="*/ 623848 h 933911"/>
              <a:gd name="connsiteX17" fmla="*/ 211181 w 873004"/>
              <a:gd name="connsiteY17" fmla="*/ 612097 h 933911"/>
              <a:gd name="connsiteX18" fmla="*/ 163657 w 873004"/>
              <a:gd name="connsiteY18" fmla="*/ 591374 h 933911"/>
              <a:gd name="connsiteX19" fmla="*/ 108051 w 873004"/>
              <a:gd name="connsiteY19" fmla="*/ 518828 h 933911"/>
              <a:gd name="connsiteX20" fmla="*/ 96930 w 873004"/>
              <a:gd name="connsiteY20" fmla="*/ 513379 h 933911"/>
              <a:gd name="connsiteX21" fmla="*/ 73836 w 873004"/>
              <a:gd name="connsiteY21" fmla="*/ 513379 h 933911"/>
              <a:gd name="connsiteX22" fmla="*/ -305 w 873004"/>
              <a:gd name="connsiteY22" fmla="*/ 437051 h 933911"/>
              <a:gd name="connsiteX23" fmla="*/ 30093 w 873004"/>
              <a:gd name="connsiteY23" fmla="*/ 345339 h 933911"/>
              <a:gd name="connsiteX24" fmla="*/ 30389 w 873004"/>
              <a:gd name="connsiteY24" fmla="*/ 337591 h 933911"/>
              <a:gd name="connsiteX25" fmla="*/ 7517 w 873004"/>
              <a:gd name="connsiteY25" fmla="*/ 245879 h 933911"/>
              <a:gd name="connsiteX26" fmla="*/ 45996 w 873004"/>
              <a:gd name="connsiteY26" fmla="*/ 239355 h 933911"/>
              <a:gd name="connsiteX27" fmla="*/ 54485 w 873004"/>
              <a:gd name="connsiteY27" fmla="*/ 234425 h 933911"/>
              <a:gd name="connsiteX28" fmla="*/ 92297 w 873004"/>
              <a:gd name="connsiteY28" fmla="*/ 188087 h 933911"/>
              <a:gd name="connsiteX29" fmla="*/ 95373 w 873004"/>
              <a:gd name="connsiteY29" fmla="*/ 180043 h 933911"/>
              <a:gd name="connsiteX30" fmla="*/ 101453 w 873004"/>
              <a:gd name="connsiteY30" fmla="*/ 62826 h 933911"/>
              <a:gd name="connsiteX31" fmla="*/ 281726 w 873004"/>
              <a:gd name="connsiteY31" fmla="*/ -193 h 933911"/>
              <a:gd name="connsiteX32" fmla="*/ 296035 w 873004"/>
              <a:gd name="connsiteY32" fmla="*/ 10928 h 933911"/>
              <a:gd name="connsiteX33" fmla="*/ 279946 w 873004"/>
              <a:gd name="connsiteY33" fmla="*/ 54041 h 933911"/>
              <a:gd name="connsiteX34" fmla="*/ 288398 w 873004"/>
              <a:gd name="connsiteY34" fmla="*/ 71794 h 933911"/>
              <a:gd name="connsiteX35" fmla="*/ 293810 w 873004"/>
              <a:gd name="connsiteY35" fmla="*/ 72576 h 933911"/>
              <a:gd name="connsiteX36" fmla="*/ 360797 w 873004"/>
              <a:gd name="connsiteY36" fmla="*/ 68535 h 933911"/>
              <a:gd name="connsiteX37" fmla="*/ 428969 w 873004"/>
              <a:gd name="connsiteY37" fmla="*/ 124363 h 933911"/>
              <a:gd name="connsiteX38" fmla="*/ 438607 w 873004"/>
              <a:gd name="connsiteY38" fmla="*/ 127514 h 933911"/>
              <a:gd name="connsiteX39" fmla="*/ 507669 w 873004"/>
              <a:gd name="connsiteY39" fmla="*/ 123325 h 933911"/>
              <a:gd name="connsiteX40" fmla="*/ 704142 w 873004"/>
              <a:gd name="connsiteY40" fmla="*/ 218373 h 933911"/>
              <a:gd name="connsiteX41" fmla="*/ 781989 w 873004"/>
              <a:gd name="connsiteY41" fmla="*/ 372623 h 933911"/>
              <a:gd name="connsiteX42" fmla="*/ 744177 w 873004"/>
              <a:gd name="connsiteY42" fmla="*/ 446763 h 933911"/>
              <a:gd name="connsiteX43" fmla="*/ 706773 w 873004"/>
              <a:gd name="connsiteY43" fmla="*/ 508226 h 933911"/>
              <a:gd name="connsiteX44" fmla="*/ 705550 w 873004"/>
              <a:gd name="connsiteY44" fmla="*/ 520162 h 933911"/>
              <a:gd name="connsiteX45" fmla="*/ 714299 w 873004"/>
              <a:gd name="connsiteY45" fmla="*/ 544480 h 933911"/>
              <a:gd name="connsiteX46" fmla="*/ 726939 w 873004"/>
              <a:gd name="connsiteY46" fmla="*/ 553674 h 933911"/>
              <a:gd name="connsiteX47" fmla="*/ 727384 w 873004"/>
              <a:gd name="connsiteY47" fmla="*/ 553674 h 933911"/>
              <a:gd name="connsiteX48" fmla="*/ 740137 w 873004"/>
              <a:gd name="connsiteY48" fmla="*/ 545333 h 933911"/>
              <a:gd name="connsiteX49" fmla="*/ 767828 w 873004"/>
              <a:gd name="connsiteY49" fmla="*/ 481795 h 933911"/>
              <a:gd name="connsiteX50" fmla="*/ 838447 w 873004"/>
              <a:gd name="connsiteY50" fmla="*/ 408729 h 933911"/>
              <a:gd name="connsiteX51" fmla="*/ 840486 w 873004"/>
              <a:gd name="connsiteY51" fmla="*/ 406023 h 93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73004" h="933911">
                <a:moveTo>
                  <a:pt x="872700" y="350862"/>
                </a:moveTo>
                <a:lnTo>
                  <a:pt x="813758" y="499144"/>
                </a:lnTo>
                <a:cubicBezTo>
                  <a:pt x="813128" y="500775"/>
                  <a:pt x="812794" y="502510"/>
                  <a:pt x="812794" y="504259"/>
                </a:cubicBezTo>
                <a:lnTo>
                  <a:pt x="812794" y="530950"/>
                </a:lnTo>
                <a:lnTo>
                  <a:pt x="760637" y="706885"/>
                </a:lnTo>
                <a:cubicBezTo>
                  <a:pt x="759969" y="709187"/>
                  <a:pt x="759858" y="711627"/>
                  <a:pt x="760414" y="713966"/>
                </a:cubicBezTo>
                <a:lnTo>
                  <a:pt x="799375" y="882228"/>
                </a:lnTo>
                <a:lnTo>
                  <a:pt x="792850" y="918890"/>
                </a:lnTo>
                <a:lnTo>
                  <a:pt x="348452" y="933718"/>
                </a:lnTo>
                <a:lnTo>
                  <a:pt x="279353" y="876074"/>
                </a:lnTo>
                <a:lnTo>
                  <a:pt x="289399" y="791517"/>
                </a:lnTo>
                <a:cubicBezTo>
                  <a:pt x="289733" y="788863"/>
                  <a:pt x="289251" y="786175"/>
                  <a:pt x="288102" y="783769"/>
                </a:cubicBezTo>
                <a:lnTo>
                  <a:pt x="265859" y="738469"/>
                </a:lnTo>
                <a:lnTo>
                  <a:pt x="259261" y="670223"/>
                </a:lnTo>
                <a:cubicBezTo>
                  <a:pt x="258779" y="665100"/>
                  <a:pt x="255480" y="660670"/>
                  <a:pt x="250735" y="658694"/>
                </a:cubicBezTo>
                <a:lnTo>
                  <a:pt x="221079" y="646424"/>
                </a:lnTo>
                <a:lnTo>
                  <a:pt x="219485" y="623848"/>
                </a:lnTo>
                <a:cubicBezTo>
                  <a:pt x="219114" y="618692"/>
                  <a:pt x="215926" y="614165"/>
                  <a:pt x="211181" y="612097"/>
                </a:cubicBezTo>
                <a:lnTo>
                  <a:pt x="163657" y="591374"/>
                </a:lnTo>
                <a:lnTo>
                  <a:pt x="108051" y="518828"/>
                </a:lnTo>
                <a:cubicBezTo>
                  <a:pt x="105420" y="515369"/>
                  <a:pt x="101305" y="513353"/>
                  <a:pt x="96930" y="513379"/>
                </a:cubicBezTo>
                <a:lnTo>
                  <a:pt x="73836" y="513379"/>
                </a:lnTo>
                <a:lnTo>
                  <a:pt x="-305" y="437051"/>
                </a:lnTo>
                <a:lnTo>
                  <a:pt x="30093" y="345339"/>
                </a:lnTo>
                <a:cubicBezTo>
                  <a:pt x="30908" y="342833"/>
                  <a:pt x="31019" y="340149"/>
                  <a:pt x="30389" y="337591"/>
                </a:cubicBezTo>
                <a:lnTo>
                  <a:pt x="7517" y="245879"/>
                </a:lnTo>
                <a:lnTo>
                  <a:pt x="45996" y="239355"/>
                </a:lnTo>
                <a:cubicBezTo>
                  <a:pt x="49332" y="238784"/>
                  <a:pt x="52335" y="237035"/>
                  <a:pt x="54485" y="234425"/>
                </a:cubicBezTo>
                <a:lnTo>
                  <a:pt x="92297" y="188087"/>
                </a:lnTo>
                <a:cubicBezTo>
                  <a:pt x="94150" y="185796"/>
                  <a:pt x="95225" y="182982"/>
                  <a:pt x="95373" y="180043"/>
                </a:cubicBezTo>
                <a:lnTo>
                  <a:pt x="101453" y="62826"/>
                </a:lnTo>
                <a:lnTo>
                  <a:pt x="281726" y="-193"/>
                </a:lnTo>
                <a:lnTo>
                  <a:pt x="296035" y="10928"/>
                </a:lnTo>
                <a:lnTo>
                  <a:pt x="279946" y="54041"/>
                </a:lnTo>
                <a:cubicBezTo>
                  <a:pt x="277389" y="61277"/>
                  <a:pt x="281169" y="69225"/>
                  <a:pt x="288398" y="71794"/>
                </a:cubicBezTo>
                <a:cubicBezTo>
                  <a:pt x="290141" y="72413"/>
                  <a:pt x="291957" y="72676"/>
                  <a:pt x="293810" y="72576"/>
                </a:cubicBezTo>
                <a:lnTo>
                  <a:pt x="360797" y="68535"/>
                </a:lnTo>
                <a:lnTo>
                  <a:pt x="428969" y="124363"/>
                </a:lnTo>
                <a:cubicBezTo>
                  <a:pt x="431675" y="126591"/>
                  <a:pt x="435122" y="127714"/>
                  <a:pt x="438607" y="127514"/>
                </a:cubicBezTo>
                <a:lnTo>
                  <a:pt x="507669" y="123325"/>
                </a:lnTo>
                <a:lnTo>
                  <a:pt x="704142" y="218373"/>
                </a:lnTo>
                <a:lnTo>
                  <a:pt x="781989" y="372623"/>
                </a:lnTo>
                <a:lnTo>
                  <a:pt x="744177" y="446763"/>
                </a:lnTo>
                <a:lnTo>
                  <a:pt x="706773" y="508226"/>
                </a:lnTo>
                <a:cubicBezTo>
                  <a:pt x="704586" y="511818"/>
                  <a:pt x="704142" y="516203"/>
                  <a:pt x="705550" y="520162"/>
                </a:cubicBezTo>
                <a:lnTo>
                  <a:pt x="714299" y="544480"/>
                </a:lnTo>
                <a:cubicBezTo>
                  <a:pt x="716227" y="549848"/>
                  <a:pt x="721231" y="553492"/>
                  <a:pt x="726939" y="553674"/>
                </a:cubicBezTo>
                <a:lnTo>
                  <a:pt x="727384" y="553674"/>
                </a:lnTo>
                <a:cubicBezTo>
                  <a:pt x="732908" y="553678"/>
                  <a:pt x="737913" y="550404"/>
                  <a:pt x="740137" y="545333"/>
                </a:cubicBezTo>
                <a:lnTo>
                  <a:pt x="767828" y="481795"/>
                </a:lnTo>
                <a:lnTo>
                  <a:pt x="838447" y="408729"/>
                </a:lnTo>
                <a:cubicBezTo>
                  <a:pt x="839225" y="407921"/>
                  <a:pt x="839930" y="407009"/>
                  <a:pt x="840486" y="406023"/>
                </a:cubicBezTo>
                <a:close/>
              </a:path>
            </a:pathLst>
          </a:custGeom>
          <a:solidFill>
            <a:srgbClr val="213368"/>
          </a:solidFill>
          <a:ln w="370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8993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505FE0-437A-D685-554C-54CA1E291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317214"/>
            <a:ext cx="11239500" cy="2546395"/>
          </a:xfrm>
        </p:spPr>
        <p:txBody>
          <a:bodyPr/>
          <a:lstStyle/>
          <a:p>
            <a:r>
              <a:rPr lang="en-US" b="1" dirty="0"/>
              <a:t>Public Benefits</a:t>
            </a:r>
          </a:p>
        </p:txBody>
      </p:sp>
    </p:spTree>
    <p:extLst>
      <p:ext uri="{BB962C8B-B14F-4D97-AF65-F5344CB8AC3E}">
        <p14:creationId xmlns:p14="http://schemas.microsoft.com/office/powerpoint/2010/main" val="1981413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BC2B4-EAE2-42F8-8B96-6BEFFF3A3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95" y="124249"/>
            <a:ext cx="10543141" cy="1325563"/>
          </a:xfrm>
        </p:spPr>
        <p:txBody>
          <a:bodyPr>
            <a:normAutofit/>
          </a:bodyPr>
          <a:lstStyle/>
          <a:p>
            <a:r>
              <a:rPr lang="en-US" sz="4200"/>
              <a:t>Temporary Assistance to Needy Families (TANF)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3457-9290-4A6D-8326-DB3F43389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857" y="1827036"/>
            <a:ext cx="7668817" cy="186521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>
                <a:ea typeface="+mn-lt"/>
                <a:cs typeface="+mn-lt"/>
              </a:rPr>
              <a:t>Easing TANF restrictions is associated with:</a:t>
            </a:r>
            <a:r>
              <a:rPr lang="en-US" sz="3200" b="1">
                <a:ea typeface="+mn-lt"/>
                <a:cs typeface="+mn-lt"/>
              </a:rPr>
              <a:t> </a:t>
            </a:r>
          </a:p>
          <a:p>
            <a:pPr lvl="1" indent="-457200">
              <a:lnSpc>
                <a:spcPct val="100000"/>
              </a:lnSpc>
            </a:pPr>
            <a:r>
              <a:rPr lang="en-US" sz="2900" b="1">
                <a:solidFill>
                  <a:schemeClr val="accent3"/>
                </a:solidFill>
                <a:ea typeface="+mn-lt"/>
                <a:cs typeface="+mn-lt"/>
              </a:rPr>
              <a:t>Fewer children with substantiated neglect</a:t>
            </a:r>
          </a:p>
          <a:p>
            <a:pPr lvl="1" indent="-457200">
              <a:lnSpc>
                <a:spcPct val="100000"/>
              </a:lnSpc>
            </a:pPr>
            <a:r>
              <a:rPr lang="en-US" sz="2900" b="1">
                <a:solidFill>
                  <a:schemeClr val="accent3"/>
                </a:solidFill>
                <a:ea typeface="+mn-lt"/>
                <a:cs typeface="+mn-lt"/>
              </a:rPr>
              <a:t>Fewer children placed into foster care</a:t>
            </a:r>
            <a:endParaRPr lang="en-US" sz="2900">
              <a:solidFill>
                <a:schemeClr val="accent3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00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AA473-96C0-4601-958A-723DA066809D}"/>
              </a:ext>
            </a:extLst>
          </p:cNvPr>
          <p:cNvSpPr txBox="1"/>
          <p:nvPr/>
        </p:nvSpPr>
        <p:spPr>
          <a:xfrm>
            <a:off x="209064" y="6395197"/>
            <a:ext cx="370407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(Ginther, 2022)</a:t>
            </a:r>
            <a:endParaRPr lang="en-US"/>
          </a:p>
        </p:txBody>
      </p:sp>
      <p:pic>
        <p:nvPicPr>
          <p:cNvPr id="5" name="Graphic 5" descr="Family with two children with solid fill">
            <a:extLst>
              <a:ext uri="{FF2B5EF4-FFF2-40B4-BE49-F238E27FC236}">
                <a16:creationId xmlns:a16="http://schemas.microsoft.com/office/drawing/2014/main" id="{58FB1FA5-5205-486E-954F-06BAE4F50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735" y="3533746"/>
            <a:ext cx="2971738" cy="25059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BE8AA3-5766-1237-E214-AC5CDB678F89}"/>
              </a:ext>
            </a:extLst>
          </p:cNvPr>
          <p:cNvSpPr txBox="1"/>
          <p:nvPr/>
        </p:nvSpPr>
        <p:spPr>
          <a:xfrm>
            <a:off x="8229599" y="1827036"/>
            <a:ext cx="3546269" cy="2785378"/>
          </a:xfrm>
          <a:prstGeom prst="rect">
            <a:avLst/>
          </a:prstGeom>
          <a:solidFill>
            <a:schemeClr val="accent3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91440" tIns="182880" rIns="9144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  <a:latin typeface="+mj-lt"/>
              </a:rPr>
              <a:t>TANF policy choices reviewed in this study included: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  <a:latin typeface="+mj-lt"/>
              </a:rPr>
              <a:t>Time limits of less than 60 months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  <a:latin typeface="+mj-lt"/>
              </a:rPr>
              <a:t>Severe sanctions for not meeting work requirements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  <a:latin typeface="+mj-lt"/>
              </a:rPr>
              <a:t>Work requirements for mothers with children &lt; 12 months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  <a:latin typeface="+mj-lt"/>
              </a:rPr>
              <a:t>Suspicion-based drug testing of applicants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58BA50-1CA2-E3B2-1B1D-4058242C1054}"/>
              </a:ext>
            </a:extLst>
          </p:cNvPr>
          <p:cNvSpPr txBox="1"/>
          <p:nvPr/>
        </p:nvSpPr>
        <p:spPr>
          <a:xfrm>
            <a:off x="2991312" y="3692253"/>
            <a:ext cx="4938906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>
                <a:latin typeface="Garamond"/>
              </a:rPr>
              <a:t>An estimated </a:t>
            </a:r>
            <a:r>
              <a:rPr lang="en-US" sz="2800" b="1" u="sng">
                <a:latin typeface="Garamond"/>
              </a:rPr>
              <a:t>29,112 fewer</a:t>
            </a:r>
            <a:r>
              <a:rPr lang="en-US" sz="2800" b="1">
                <a:latin typeface="Garamond"/>
              </a:rPr>
              <a:t> children would have entered foster care nationally</a:t>
            </a:r>
            <a:r>
              <a:rPr lang="en-US" sz="2800">
                <a:latin typeface="Garamond"/>
              </a:rPr>
              <a:t> from </a:t>
            </a:r>
            <a:r>
              <a:rPr lang="en-US" sz="2800" b="1">
                <a:latin typeface="Garamond"/>
              </a:rPr>
              <a:t> </a:t>
            </a:r>
            <a:r>
              <a:rPr lang="en-US" sz="2800">
                <a:latin typeface="Garamond"/>
              </a:rPr>
              <a:t>2004 to 2016 if states had eased TANF restrictions to increase access for families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681863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6B972-BAEE-8FA2-A6F4-AAC0BD3E3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1" y="230187"/>
            <a:ext cx="12231336" cy="1141413"/>
          </a:xfrm>
        </p:spPr>
        <p:txBody>
          <a:bodyPr>
            <a:noAutofit/>
          </a:bodyPr>
          <a:lstStyle/>
          <a:p>
            <a:r>
              <a:rPr lang="en-US" sz="4000" i="1">
                <a:solidFill>
                  <a:srgbClr val="800000"/>
                </a:solidFill>
                <a:ea typeface="+mj-lt"/>
                <a:cs typeface="+mj-lt"/>
              </a:rPr>
              <a:t>State Policy Option:</a:t>
            </a:r>
            <a:r>
              <a:rPr lang="en-US" sz="4000" i="1">
                <a:ea typeface="+mj-lt"/>
                <a:cs typeface="+mj-lt"/>
              </a:rPr>
              <a:t> </a:t>
            </a:r>
            <a:r>
              <a:rPr lang="en-US" sz="4000">
                <a:ea typeface="+mj-lt"/>
                <a:cs typeface="+mj-lt"/>
              </a:rPr>
              <a:t>Increase TANF Cash Assistance Benefit Amounts 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B299F-9811-6F8A-5B7D-C37907DB85A7}"/>
              </a:ext>
            </a:extLst>
          </p:cNvPr>
          <p:cNvSpPr txBox="1"/>
          <p:nvPr/>
        </p:nvSpPr>
        <p:spPr>
          <a:xfrm>
            <a:off x="7867385" y="2198687"/>
            <a:ext cx="32607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E0151-5BD0-4F5D-4F0E-5F73C163CEEA}"/>
              </a:ext>
            </a:extLst>
          </p:cNvPr>
          <p:cNvSpPr txBox="1"/>
          <p:nvPr/>
        </p:nvSpPr>
        <p:spPr>
          <a:xfrm>
            <a:off x="10858500" y="4800873"/>
            <a:ext cx="239129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(</a:t>
            </a:r>
            <a:r>
              <a:rPr lang="en-US" sz="1600">
                <a:hlinkClick r:id="rId3"/>
              </a:rPr>
              <a:t>CRS</a:t>
            </a:r>
            <a:r>
              <a:rPr lang="en-US" sz="1600"/>
              <a:t>,  2022) </a:t>
            </a:r>
          </a:p>
          <a:p>
            <a:r>
              <a:rPr lang="en-US" sz="1600"/>
              <a:t>(</a:t>
            </a:r>
            <a:r>
              <a:rPr lang="en-US" sz="1600">
                <a:hlinkClick r:id="rId4"/>
              </a:rPr>
              <a:t>CBPP</a:t>
            </a:r>
            <a:r>
              <a:rPr lang="en-US" sz="1600"/>
              <a:t>, 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DA68BD-CFFA-CD87-934D-4374C82DB08B}"/>
              </a:ext>
            </a:extLst>
          </p:cNvPr>
          <p:cNvSpPr txBox="1"/>
          <p:nvPr/>
        </p:nvSpPr>
        <p:spPr>
          <a:xfrm>
            <a:off x="7206280" y="1650674"/>
            <a:ext cx="3510042" cy="4416594"/>
          </a:xfrm>
          <a:prstGeom prst="rect">
            <a:avLst/>
          </a:prstGeom>
          <a:solidFill>
            <a:schemeClr val="accent3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274320" tIns="182880" rIns="9144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chemeClr val="bg1"/>
                </a:solidFill>
                <a:latin typeface="Avenir Next LT Pro"/>
                <a:ea typeface="+mn-lt"/>
                <a:cs typeface="+mn-lt"/>
              </a:rPr>
              <a:t>TANF cash benefit amounts are determined solely by states</a:t>
            </a:r>
            <a:endParaRPr lang="en-US" sz="1500" b="1">
              <a:solidFill>
                <a:schemeClr val="bg1"/>
              </a:solidFill>
              <a:latin typeface="Garamond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700">
              <a:solidFill>
                <a:schemeClr val="bg1"/>
              </a:solidFill>
              <a:latin typeface="Avenir Next LT Pro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venir Next LT Pro"/>
                <a:ea typeface="+mn-lt"/>
                <a:cs typeface="+mn-lt"/>
              </a:rPr>
              <a:t>For a family of 2, maximum benefit amount varies from $146 to $862 per month </a:t>
            </a:r>
            <a:r>
              <a:rPr lang="en-US" sz="1400" i="1">
                <a:solidFill>
                  <a:schemeClr val="bg1"/>
                </a:solidFill>
                <a:latin typeface="Avenir Next LT Pro"/>
                <a:ea typeface="+mn-lt"/>
                <a:cs typeface="+mn-lt"/>
              </a:rPr>
              <a:t>(as of July 2020)</a:t>
            </a:r>
            <a:endParaRPr lang="en-US" sz="1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solidFill>
                <a:schemeClr val="bg1"/>
              </a:solidFill>
              <a:latin typeface="Avenir Next LT Pro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venir Next LT Pro"/>
                <a:ea typeface="+mn-lt"/>
                <a:cs typeface="+mn-lt"/>
              </a:rPr>
              <a:t>Only </a:t>
            </a:r>
            <a:r>
              <a:rPr lang="en-US" sz="1400" b="1">
                <a:solidFill>
                  <a:schemeClr val="bg1"/>
                </a:solidFill>
                <a:latin typeface="Avenir Next LT Pro"/>
                <a:ea typeface="+mn-lt"/>
                <a:cs typeface="+mn-lt"/>
              </a:rPr>
              <a:t>two states</a:t>
            </a:r>
            <a:r>
              <a:rPr lang="en-US" sz="1400">
                <a:solidFill>
                  <a:schemeClr val="bg1"/>
                </a:solidFill>
                <a:latin typeface="Avenir Next LT Pro"/>
                <a:ea typeface="+mn-lt"/>
                <a:cs typeface="+mn-lt"/>
              </a:rPr>
              <a:t> have a maximum benefit amount &gt; 50% of the federal poverty line (FPL) </a:t>
            </a:r>
            <a:endParaRPr lang="en-US" sz="1400">
              <a:solidFill>
                <a:schemeClr val="bg1"/>
              </a:solidFill>
              <a:latin typeface="Avenir Next LT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solidFill>
                <a:schemeClr val="bg1"/>
              </a:solidFill>
              <a:latin typeface="Avenir Next LT Pro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chemeClr val="bg1"/>
                </a:solidFill>
                <a:effectLst/>
                <a:latin typeface="+mj-lt"/>
              </a:rPr>
              <a:t>Although several states increased cash benefit amounts in 2021, benefits in most states </a:t>
            </a:r>
            <a:r>
              <a:rPr lang="en-US" sz="1400">
                <a:solidFill>
                  <a:schemeClr val="bg1"/>
                </a:solidFill>
                <a:latin typeface="+mj-lt"/>
              </a:rPr>
              <a:t>remain</a:t>
            </a:r>
            <a:r>
              <a:rPr lang="en-US" sz="1400" b="0" i="0">
                <a:solidFill>
                  <a:schemeClr val="bg1"/>
                </a:solidFill>
                <a:effectLst/>
                <a:latin typeface="+mj-lt"/>
              </a:rPr>
              <a:t> at their </a:t>
            </a:r>
            <a:r>
              <a:rPr lang="en-US" sz="1400" b="1" i="0">
                <a:solidFill>
                  <a:schemeClr val="bg1"/>
                </a:solidFill>
                <a:effectLst/>
                <a:latin typeface="+mj-lt"/>
              </a:rPr>
              <a:t>lowest value</a:t>
            </a:r>
            <a:r>
              <a:rPr lang="en-US" sz="1400" b="0" i="0">
                <a:solidFill>
                  <a:schemeClr val="bg1"/>
                </a:solidFill>
                <a:effectLst/>
                <a:latin typeface="+mj-lt"/>
              </a:rPr>
              <a:t> since the program was created in 1996</a:t>
            </a:r>
          </a:p>
          <a:p>
            <a:endParaRPr lang="en-US" sz="800" b="1">
              <a:solidFill>
                <a:schemeClr val="bg1"/>
              </a:solidFill>
              <a:latin typeface="Avenir Next LT Pro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  <a:latin typeface="Avenir Next LT Pro"/>
                <a:ea typeface="+mn-lt"/>
                <a:cs typeface="+mn-lt"/>
              </a:rPr>
              <a:t>48% of Black children</a:t>
            </a:r>
            <a:r>
              <a:rPr lang="en-US" sz="1400">
                <a:solidFill>
                  <a:schemeClr val="bg1"/>
                </a:solidFill>
                <a:latin typeface="Avenir Next LT Pro"/>
                <a:ea typeface="+mn-lt"/>
                <a:cs typeface="+mn-lt"/>
              </a:rPr>
              <a:t> live in states with benefit amounts below 20% of the FPL, compared to 35% of white children</a:t>
            </a:r>
            <a:endParaRPr lang="en-US" sz="1400">
              <a:solidFill>
                <a:schemeClr val="bg1"/>
              </a:solidFill>
            </a:endParaRPr>
          </a:p>
          <a:p>
            <a:endParaRPr lang="en-US" sz="600" i="1">
              <a:solidFill>
                <a:schemeClr val="bg1"/>
              </a:solidFill>
              <a:latin typeface="Avenir Next LT Pro"/>
              <a:ea typeface="+mn-lt"/>
              <a:cs typeface="+mn-lt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4B4A6FC4-7238-0DFF-2D78-4AB9720C3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" y="1553227"/>
            <a:ext cx="6714879" cy="52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55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6B17-1F65-479E-B680-39B5F51A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8" y="201198"/>
            <a:ext cx="12258260" cy="1214834"/>
          </a:xfrm>
        </p:spPr>
        <p:txBody>
          <a:bodyPr>
            <a:noAutofit/>
          </a:bodyPr>
          <a:lstStyle/>
          <a:p>
            <a:r>
              <a:rPr lang="en-US" sz="4000" i="1">
                <a:solidFill>
                  <a:srgbClr val="800000"/>
                </a:solidFill>
              </a:rPr>
              <a:t>State Policy Option:</a:t>
            </a:r>
            <a:r>
              <a:rPr lang="en-US" sz="4000" i="1"/>
              <a:t> </a:t>
            </a:r>
            <a:r>
              <a:rPr lang="en-US" sz="4000"/>
              <a:t>Provide Concrete Supports </a:t>
            </a:r>
            <a:br>
              <a:rPr lang="en-US" sz="4000"/>
            </a:br>
            <a:r>
              <a:rPr lang="en-US" sz="4000"/>
              <a:t>through TANF Home Visiting Program 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025421-9F00-4204-A73A-2FCC3A5FA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5151" y="2379165"/>
            <a:ext cx="6281384" cy="28274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2700"/>
              </a:lnSpc>
              <a:buNone/>
            </a:pPr>
            <a:r>
              <a:rPr lang="en-US" sz="3600" b="1">
                <a:solidFill>
                  <a:srgbClr val="002060"/>
                </a:solidFill>
                <a:ea typeface="+mn-lt"/>
                <a:cs typeface="+mn-lt"/>
              </a:rPr>
              <a:t>California</a:t>
            </a:r>
            <a:r>
              <a:rPr lang="en-US" sz="3200" b="1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3200">
                <a:ea typeface="+mn-lt"/>
                <a:cs typeface="+mn-lt"/>
              </a:rPr>
              <a:t>–</a:t>
            </a:r>
            <a:r>
              <a:rPr lang="en-US" sz="3200" b="1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3000">
                <a:hlinkClick r:id="rId3"/>
              </a:rPr>
              <a:t>SB 187</a:t>
            </a:r>
            <a:r>
              <a:rPr lang="en-US" sz="3000"/>
              <a:t> (effective 2022)</a:t>
            </a:r>
            <a:endParaRPr lang="en-US" sz="300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/>
              <a:t>Increases the amount from $500 to </a:t>
            </a:r>
            <a:r>
              <a:rPr lang="en-US" sz="3200" b="1"/>
              <a:t>$1,000 for a one-time payment </a:t>
            </a:r>
            <a:r>
              <a:rPr lang="en-US" sz="3200"/>
              <a:t>for the purchase of material goods to families participating in the TANF home visiting program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D1640CA-8159-4262-99B5-9218DDF5D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826" y="2012077"/>
            <a:ext cx="3243261" cy="37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937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BBC6C5-B96B-B36A-E5EC-4D0F6971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77" y="134937"/>
            <a:ext cx="12236824" cy="1325563"/>
          </a:xfrm>
        </p:spPr>
        <p:txBody>
          <a:bodyPr anchor="b">
            <a:normAutofit/>
          </a:bodyPr>
          <a:lstStyle/>
          <a:p>
            <a:r>
              <a:rPr lang="en-US" sz="4000">
                <a:ea typeface="+mj-lt"/>
                <a:cs typeface="+mj-lt"/>
              </a:rPr>
              <a:t>Supplemental Nutrition Assistance Program (SNAP)</a:t>
            </a:r>
            <a:br>
              <a:rPr lang="en-US" sz="4000">
                <a:ea typeface="+mj-lt"/>
                <a:cs typeface="+mj-lt"/>
              </a:rPr>
            </a:br>
            <a:r>
              <a:rPr lang="en-US" sz="1800">
                <a:ea typeface="+mj-lt"/>
                <a:cs typeface="+mj-lt"/>
              </a:rPr>
              <a:t>(slide 1 of 2)</a:t>
            </a:r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795C6-DED4-3B67-4315-A66F9393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1738" y="2232791"/>
            <a:ext cx="9778421" cy="4336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100">
                <a:ea typeface="+mn-lt"/>
                <a:cs typeface="+mn-lt"/>
              </a:rPr>
              <a:t>States with </a:t>
            </a:r>
            <a:r>
              <a:rPr lang="en-US" sz="3100" b="1">
                <a:ea typeface="+mn-lt"/>
                <a:cs typeface="+mn-lt"/>
              </a:rPr>
              <a:t>more generous SNAP policies </a:t>
            </a:r>
            <a:r>
              <a:rPr lang="en-US" sz="3100">
                <a:ea typeface="+mn-lt"/>
                <a:cs typeface="+mn-lt"/>
              </a:rPr>
              <a:t>experienced:</a:t>
            </a:r>
          </a:p>
          <a:p>
            <a:pPr marL="457200" lvl="1" indent="-457200">
              <a:lnSpc>
                <a:spcPct val="100000"/>
              </a:lnSpc>
            </a:pPr>
            <a:r>
              <a:rPr lang="en-US" sz="3000">
                <a:ea typeface="+mn-lt"/>
                <a:cs typeface="+mn-lt"/>
              </a:rPr>
              <a:t>Large reductions in CPS reports</a:t>
            </a:r>
            <a:r>
              <a:rPr lang="en-US" sz="3000" i="1">
                <a:ea typeface="+mn-lt"/>
                <a:cs typeface="+mn-lt"/>
              </a:rPr>
              <a:t> </a:t>
            </a:r>
          </a:p>
          <a:p>
            <a:pPr marL="457200" lvl="1" indent="-457200">
              <a:lnSpc>
                <a:spcPct val="100000"/>
              </a:lnSpc>
              <a:buNone/>
            </a:pPr>
            <a:r>
              <a:rPr lang="en-US" i="1">
                <a:ea typeface="+mn-lt"/>
                <a:cs typeface="+mn-lt"/>
              </a:rPr>
              <a:t>      (reduction of 352 reports per 100,000 children*)</a:t>
            </a:r>
          </a:p>
          <a:p>
            <a:pPr marL="457200" lvl="1" indent="-457200">
              <a:lnSpc>
                <a:spcPct val="100000"/>
              </a:lnSpc>
            </a:pPr>
            <a:r>
              <a:rPr lang="en-US" sz="3000">
                <a:ea typeface="+mn-lt"/>
                <a:cs typeface="+mn-lt"/>
              </a:rPr>
              <a:t>Fewer substantiated reports, particularly for neglect</a:t>
            </a:r>
          </a:p>
          <a:p>
            <a:pPr marL="457200" lvl="1" indent="-457200">
              <a:lnSpc>
                <a:spcPct val="100000"/>
              </a:lnSpc>
            </a:pPr>
            <a:r>
              <a:rPr lang="en-US" sz="3000">
                <a:ea typeface="+mn-lt"/>
                <a:cs typeface="+mn-lt"/>
              </a:rPr>
              <a:t>Fewer foster care placements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i="1">
                <a:ea typeface="+mn-lt"/>
                <a:cs typeface="+mn-lt"/>
              </a:rPr>
              <a:t>(from 2004 to 2016, compared to states with less generous SNAP policies)</a:t>
            </a:r>
          </a:p>
        </p:txBody>
      </p:sp>
      <p:pic>
        <p:nvPicPr>
          <p:cNvPr id="9" name="Graphic 8" descr="Fruit bowl with solid fill">
            <a:extLst>
              <a:ext uri="{FF2B5EF4-FFF2-40B4-BE49-F238E27FC236}">
                <a16:creationId xmlns:a16="http://schemas.microsoft.com/office/drawing/2014/main" id="{FE056E13-FE9F-4D4E-4F0A-C854D77B0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266" y="2664054"/>
            <a:ext cx="2530819" cy="2516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25C0C-D288-B0C6-F097-B592CC42B4C0}"/>
              </a:ext>
            </a:extLst>
          </p:cNvPr>
          <p:cNvSpPr txBox="1"/>
          <p:nvPr/>
        </p:nvSpPr>
        <p:spPr>
          <a:xfrm>
            <a:off x="128588" y="6384509"/>
            <a:ext cx="27161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(Johnson-Motoyama, 2022)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58E865-4911-C799-3CFD-3C41F98D63AC}"/>
              </a:ext>
            </a:extLst>
          </p:cNvPr>
          <p:cNvSpPr txBox="1"/>
          <p:nvPr/>
        </p:nvSpPr>
        <p:spPr>
          <a:xfrm>
            <a:off x="7750949" y="6384509"/>
            <a:ext cx="288327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*(95% CI, -557.1 to -148.2)</a:t>
            </a:r>
          </a:p>
        </p:txBody>
      </p:sp>
    </p:spTree>
    <p:extLst>
      <p:ext uri="{BB962C8B-B14F-4D97-AF65-F5344CB8AC3E}">
        <p14:creationId xmlns:p14="http://schemas.microsoft.com/office/powerpoint/2010/main" val="393990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446B342-A02B-4941-A37E-DB80E8D39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64761" y="1135998"/>
            <a:ext cx="4099560" cy="409956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39FF634E-6C1E-364F-B126-E384072F1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832" y="1139785"/>
            <a:ext cx="6454321" cy="4813524"/>
          </a:xfrm>
        </p:spPr>
        <p:txBody>
          <a:bodyPr>
            <a:noAutofit/>
          </a:bodyPr>
          <a:lstStyle/>
          <a:p>
            <a:pPr algn="l"/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sz="8800" b="1" dirty="0">
                <a:solidFill>
                  <a:srgbClr val="00B0F0"/>
                </a:solidFill>
              </a:rPr>
              <a:t>60%+ </a:t>
            </a:r>
            <a:br>
              <a:rPr lang="en-US" b="1" dirty="0"/>
            </a:br>
            <a:r>
              <a:rPr lang="en-US" sz="3200" dirty="0"/>
              <a:t>of substantiated CPS responses nationally involve </a:t>
            </a:r>
            <a:r>
              <a:rPr lang="en-US" sz="3200" b="1" dirty="0">
                <a:solidFill>
                  <a:srgbClr val="00B0F0"/>
                </a:solidFill>
              </a:rPr>
              <a:t>neglect only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…and provision of </a:t>
            </a:r>
            <a:br>
              <a:rPr lang="en-US" sz="3200" dirty="0"/>
            </a:br>
            <a:r>
              <a:rPr lang="en-US" sz="3200" dirty="0"/>
              <a:t>economic &amp; concrete supports is associated with decreased risk for </a:t>
            </a:r>
            <a:r>
              <a:rPr lang="en-US" sz="3200" i="1" u="sng" dirty="0">
                <a:solidFill>
                  <a:srgbClr val="FF0000"/>
                </a:solidFill>
              </a:rPr>
              <a:t>both</a:t>
            </a:r>
            <a:r>
              <a:rPr lang="en-US" sz="3200" dirty="0"/>
              <a:t> neglect and physical abuse</a:t>
            </a:r>
            <a:br>
              <a:rPr lang="en-US" sz="2800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2D4B0-D61D-9CEC-0D86-FCC024E2C76D}"/>
              </a:ext>
            </a:extLst>
          </p:cNvPr>
          <p:cNvSpPr txBox="1"/>
          <p:nvPr/>
        </p:nvSpPr>
        <p:spPr>
          <a:xfrm>
            <a:off x="235310" y="6395528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 Maltreatment 2019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02827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BBC6C5-B96B-B36A-E5EC-4D0F6971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6" y="134937"/>
            <a:ext cx="12057530" cy="1325563"/>
          </a:xfrm>
        </p:spPr>
        <p:txBody>
          <a:bodyPr anchor="b">
            <a:normAutofit/>
          </a:bodyPr>
          <a:lstStyle/>
          <a:p>
            <a:r>
              <a:rPr lang="en-US" sz="4000"/>
              <a:t>Supplemental Nutrition Assistance Program (SNAP) </a:t>
            </a:r>
            <a:r>
              <a:rPr lang="en-US" sz="1800"/>
              <a:t>(slide 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795C6-DED4-3B67-4315-A66F9393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681" y="2217402"/>
            <a:ext cx="8270257" cy="4336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>
                <a:ea typeface="+mn-lt"/>
                <a:cs typeface="+mn-lt"/>
              </a:rPr>
              <a:t>Every 5% increase in the number of families receiving SNAP benefits was associated with an </a:t>
            </a:r>
            <a:r>
              <a:rPr lang="en-US" b="1">
                <a:ea typeface="+mn-lt"/>
                <a:cs typeface="+mn-lt"/>
              </a:rPr>
              <a:t>8% to 14% reduction in CPS &amp; foster care caseloads</a:t>
            </a:r>
            <a:endParaRPr lang="en-US"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</a:pPr>
            <a:r>
              <a:rPr lang="en-US" b="1">
                <a:ea typeface="+mn-lt"/>
                <a:cs typeface="+mn-lt"/>
              </a:rPr>
              <a:t>Cumulative effect:</a:t>
            </a:r>
            <a:r>
              <a:rPr lang="en-US">
                <a:ea typeface="+mn-lt"/>
                <a:cs typeface="+mn-lt"/>
              </a:rPr>
              <a:t> implementation of </a:t>
            </a:r>
            <a:r>
              <a:rPr lang="en-US" i="1">
                <a:ea typeface="+mn-lt"/>
                <a:cs typeface="+mn-lt"/>
              </a:rPr>
              <a:t>multiple</a:t>
            </a:r>
            <a:r>
              <a:rPr lang="en-US">
                <a:ea typeface="+mn-lt"/>
                <a:cs typeface="+mn-lt"/>
              </a:rPr>
              <a:t> more generous SNAP policies was associated with </a:t>
            </a:r>
            <a:r>
              <a:rPr lang="en-US" i="1">
                <a:ea typeface="+mn-lt"/>
                <a:cs typeface="+mn-lt"/>
              </a:rPr>
              <a:t>larger reductions </a:t>
            </a:r>
            <a:r>
              <a:rPr lang="en-US">
                <a:ea typeface="+mn-lt"/>
                <a:cs typeface="+mn-lt"/>
              </a:rPr>
              <a:t>in child welfare involvement</a:t>
            </a:r>
          </a:p>
          <a:p>
            <a:pPr marL="457200" indent="-457200">
              <a:lnSpc>
                <a:spcPct val="100000"/>
              </a:lnSpc>
            </a:pPr>
            <a:r>
              <a:rPr lang="en-US">
                <a:ea typeface="+mn-lt"/>
                <a:cs typeface="+mn-lt"/>
              </a:rPr>
              <a:t>Estimated reductions in CPS reports &amp; substantiations were </a:t>
            </a:r>
            <a:r>
              <a:rPr lang="en-US" b="1">
                <a:ea typeface="+mn-lt"/>
                <a:cs typeface="+mn-lt"/>
              </a:rPr>
              <a:t>particularly large </a:t>
            </a:r>
            <a:r>
              <a:rPr lang="en-US">
                <a:ea typeface="+mn-lt"/>
                <a:cs typeface="+mn-lt"/>
              </a:rPr>
              <a:t>among states offering </a:t>
            </a:r>
            <a:r>
              <a:rPr lang="en-US" i="1">
                <a:ea typeface="+mn-lt"/>
                <a:cs typeface="+mn-lt"/>
              </a:rPr>
              <a:t>transitional SNAP benefits to families leaving TANF</a:t>
            </a:r>
            <a:endParaRPr lang="en-US" i="1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9" name="Graphic 8" descr="Fruit bowl with solid fill">
            <a:extLst>
              <a:ext uri="{FF2B5EF4-FFF2-40B4-BE49-F238E27FC236}">
                <a16:creationId xmlns:a16="http://schemas.microsoft.com/office/drawing/2014/main" id="{FE056E13-FE9F-4D4E-4F0A-C854D77B0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045" y="2571215"/>
            <a:ext cx="2716177" cy="2702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25C0C-D288-B0C6-F097-B592CC42B4C0}"/>
              </a:ext>
            </a:extLst>
          </p:cNvPr>
          <p:cNvSpPr txBox="1"/>
          <p:nvPr/>
        </p:nvSpPr>
        <p:spPr>
          <a:xfrm>
            <a:off x="128588" y="6384509"/>
            <a:ext cx="27161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(Johnson-Motoyama, 2022)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5540D-0A11-DDE1-88FB-87808F5AB28E}"/>
              </a:ext>
            </a:extLst>
          </p:cNvPr>
          <p:cNvSpPr txBox="1"/>
          <p:nvPr/>
        </p:nvSpPr>
        <p:spPr>
          <a:xfrm>
            <a:off x="3165681" y="1693200"/>
            <a:ext cx="3398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From 2004 to 2016:</a:t>
            </a:r>
          </a:p>
        </p:txBody>
      </p:sp>
    </p:spTree>
    <p:extLst>
      <p:ext uri="{BB962C8B-B14F-4D97-AF65-F5344CB8AC3E}">
        <p14:creationId xmlns:p14="http://schemas.microsoft.com/office/powerpoint/2010/main" val="41754333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EFF6-2EC8-C89D-5240-A38F995E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68" y="134939"/>
            <a:ext cx="10606998" cy="1325563"/>
          </a:xfrm>
        </p:spPr>
        <p:txBody>
          <a:bodyPr>
            <a:normAutofit/>
          </a:bodyPr>
          <a:lstStyle/>
          <a:p>
            <a:r>
              <a:rPr lang="en-US" sz="4000" i="1">
                <a:solidFill>
                  <a:srgbClr val="800000"/>
                </a:solidFill>
                <a:ea typeface="+mj-lt"/>
                <a:cs typeface="+mj-lt"/>
              </a:rPr>
              <a:t>State Policy Option:</a:t>
            </a:r>
            <a:r>
              <a:rPr lang="en-US" sz="4000" i="1">
                <a:solidFill>
                  <a:srgbClr val="800000"/>
                </a:solidFill>
              </a:rPr>
              <a:t> </a:t>
            </a:r>
            <a:br>
              <a:rPr lang="en-US" sz="4000" i="1"/>
            </a:br>
            <a:r>
              <a:rPr lang="en-US" sz="4000"/>
              <a:t>Implement More Generous SNAP Policies 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5116F350-3B5D-4EEA-8214-F70E0A5CD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215" y="2581035"/>
            <a:ext cx="8103588" cy="31252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18DD2-F475-7276-0630-6CAD743D6319}"/>
              </a:ext>
            </a:extLst>
          </p:cNvPr>
          <p:cNvSpPr txBox="1"/>
          <p:nvPr/>
        </p:nvSpPr>
        <p:spPr>
          <a:xfrm>
            <a:off x="368624" y="1621237"/>
            <a:ext cx="6700881" cy="799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800" b="1">
                <a:solidFill>
                  <a:srgbClr val="002060"/>
                </a:solidFill>
                <a:ea typeface="+mn-lt"/>
                <a:cs typeface="+mn-lt"/>
              </a:rPr>
              <a:t>Adoption of More Generous SNAP Policies Over Time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C019B-BECE-894B-0810-8140611F6A14}"/>
              </a:ext>
            </a:extLst>
          </p:cNvPr>
          <p:cNvSpPr txBox="1"/>
          <p:nvPr/>
        </p:nvSpPr>
        <p:spPr>
          <a:xfrm>
            <a:off x="7668976" y="6441375"/>
            <a:ext cx="315972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(Johnson-Motoyama, 2022 - graphic)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4975D-1762-0D10-04BC-D072F844CC8D}"/>
              </a:ext>
            </a:extLst>
          </p:cNvPr>
          <p:cNvSpPr txBox="1"/>
          <p:nvPr/>
        </p:nvSpPr>
        <p:spPr>
          <a:xfrm>
            <a:off x="8192803" y="1756435"/>
            <a:ext cx="3825026" cy="3016210"/>
          </a:xfrm>
          <a:prstGeom prst="rect">
            <a:avLst/>
          </a:prstGeom>
          <a:solidFill>
            <a:schemeClr val="accent3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91440" tIns="182880" rIns="9144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  <a:latin typeface="+mj-lt"/>
              </a:rPr>
              <a:t>SNAP policy choices reviewed in  this study:</a:t>
            </a:r>
            <a:endParaRPr lang="en-US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  <a:latin typeface="+mj-lt"/>
              </a:rPr>
              <a:t>Increasing income limits under broad-based categorical eligibility (BBCE)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  <a:latin typeface="+mj-lt"/>
              </a:rPr>
              <a:t>Excluding legally obligated child support payments from total income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  <a:latin typeface="+mj-lt"/>
              </a:rPr>
              <a:t>Providing transitional SNAP benefits to families leaving TANF 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  <a:latin typeface="+mj-lt"/>
              </a:rPr>
              <a:t>Using simplified reporting option for changes in household circumstances</a:t>
            </a:r>
          </a:p>
        </p:txBody>
      </p:sp>
    </p:spTree>
    <p:extLst>
      <p:ext uri="{BB962C8B-B14F-4D97-AF65-F5344CB8AC3E}">
        <p14:creationId xmlns:p14="http://schemas.microsoft.com/office/powerpoint/2010/main" val="28965460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505FE0-437A-D685-554C-54CA1E291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317214"/>
            <a:ext cx="11239500" cy="2546395"/>
          </a:xfrm>
        </p:spPr>
        <p:txBody>
          <a:bodyPr/>
          <a:lstStyle/>
          <a:p>
            <a:r>
              <a:rPr lang="en-US" b="1" dirty="0"/>
              <a:t>Child Welfare Programs with </a:t>
            </a:r>
            <a:br>
              <a:rPr lang="en-US" b="1" dirty="0"/>
            </a:br>
            <a:r>
              <a:rPr lang="en-US" b="1" dirty="0"/>
              <a:t>Economic &amp; Concrete Supports</a:t>
            </a:r>
          </a:p>
        </p:txBody>
      </p:sp>
    </p:spTree>
    <p:extLst>
      <p:ext uri="{BB962C8B-B14F-4D97-AF65-F5344CB8AC3E}">
        <p14:creationId xmlns:p14="http://schemas.microsoft.com/office/powerpoint/2010/main" val="38530910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7A05F-56DC-F34A-9D00-4DAB8D38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34937"/>
            <a:ext cx="11553212" cy="1239299"/>
          </a:xfrm>
        </p:spPr>
        <p:txBody>
          <a:bodyPr>
            <a:normAutofit/>
          </a:bodyPr>
          <a:lstStyle/>
          <a:p>
            <a:r>
              <a:rPr lang="en-US" sz="4000"/>
              <a:t>Family Preservation with Concrete Supports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D86E0-70D2-F945-B9E6-45685E84E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815" y="2152043"/>
            <a:ext cx="6541977" cy="35162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/>
              <a:t>Families with open child welfare cases (mostly neglect) who receive </a:t>
            </a:r>
            <a:r>
              <a:rPr lang="en-US" sz="3000">
                <a:ea typeface="+mn-lt"/>
                <a:cs typeface="+mn-lt"/>
              </a:rPr>
              <a:t>a home-based services program with </a:t>
            </a:r>
            <a:r>
              <a:rPr lang="en-US" sz="3000"/>
              <a:t>concrete supports are </a:t>
            </a:r>
            <a:r>
              <a:rPr lang="en-US" sz="3000" b="1"/>
              <a:t>17% less likely to experience a subsequent child maltreatment report </a:t>
            </a:r>
            <a:r>
              <a:rPr lang="en-US" sz="3000"/>
              <a:t>(during the first year)</a:t>
            </a:r>
            <a:endParaRPr lang="en-US" sz="3000" i="1"/>
          </a:p>
          <a:p>
            <a:pPr marL="0" indent="0">
              <a:lnSpc>
                <a:spcPct val="100000"/>
              </a:lnSpc>
              <a:buNone/>
            </a:pPr>
            <a:endParaRPr lang="en-US" sz="600" i="1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600" i="1">
                <a:ea typeface="+mn-lt"/>
                <a:cs typeface="+mn-lt"/>
              </a:rPr>
              <a:t>(compared to families who receive the program without any concrete supports)</a:t>
            </a:r>
            <a:r>
              <a:rPr lang="en-US" sz="2600" b="1" i="1">
                <a:ea typeface="+mn-lt"/>
                <a:cs typeface="+mn-lt"/>
              </a:rPr>
              <a:t> </a:t>
            </a:r>
            <a:r>
              <a:rPr lang="en-US" b="1" i="1">
                <a:ea typeface="+mn-lt"/>
                <a:cs typeface="+mn-lt"/>
              </a:rPr>
              <a:t>  </a:t>
            </a:r>
            <a:endParaRPr lang="en-US">
              <a:ea typeface="+mn-lt"/>
              <a:cs typeface="+mn-lt"/>
            </a:endParaRPr>
          </a:p>
          <a:p>
            <a:pPr marL="0" indent="0">
              <a:lnSpc>
                <a:spcPts val="2600"/>
              </a:lnSpc>
              <a:buNone/>
            </a:pPr>
            <a:endParaRPr lang="en-US" sz="2600" b="1" i="1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982F3CA-C0DE-4814-8488-14BB97557DF9}"/>
              </a:ext>
            </a:extLst>
          </p:cNvPr>
          <p:cNvSpPr/>
          <p:nvPr/>
        </p:nvSpPr>
        <p:spPr>
          <a:xfrm>
            <a:off x="337457" y="2483834"/>
            <a:ext cx="2698029" cy="2311885"/>
          </a:xfrm>
          <a:custGeom>
            <a:avLst/>
            <a:gdLst>
              <a:gd name="connsiteX0" fmla="*/ 1414288 w 1724747"/>
              <a:gd name="connsiteY0" fmla="*/ 562950 h 1448790"/>
              <a:gd name="connsiteX1" fmla="*/ 1414288 w 1724747"/>
              <a:gd name="connsiteY1" fmla="*/ 155230 h 1448790"/>
              <a:gd name="connsiteX2" fmla="*/ 1172833 w 1724747"/>
              <a:gd name="connsiteY2" fmla="*/ 155230 h 1448790"/>
              <a:gd name="connsiteX3" fmla="*/ 1172833 w 1724747"/>
              <a:gd name="connsiteY3" fmla="*/ 316644 h 1448790"/>
              <a:gd name="connsiteX4" fmla="*/ 862374 w 1724747"/>
              <a:gd name="connsiteY4" fmla="*/ 0 h 1448790"/>
              <a:gd name="connsiteX5" fmla="*/ 0 w 1724747"/>
              <a:gd name="connsiteY5" fmla="*/ 879595 h 1448790"/>
              <a:gd name="connsiteX6" fmla="*/ 206953 w 1724747"/>
              <a:gd name="connsiteY6" fmla="*/ 879595 h 1448790"/>
              <a:gd name="connsiteX7" fmla="*/ 206953 w 1724747"/>
              <a:gd name="connsiteY7" fmla="*/ 1448790 h 1448790"/>
              <a:gd name="connsiteX8" fmla="*/ 741646 w 1724747"/>
              <a:gd name="connsiteY8" fmla="*/ 1448790 h 1448790"/>
              <a:gd name="connsiteX9" fmla="*/ 741646 w 1724747"/>
              <a:gd name="connsiteY9" fmla="*/ 983101 h 1448790"/>
              <a:gd name="connsiteX10" fmla="*/ 983101 w 1724747"/>
              <a:gd name="connsiteY10" fmla="*/ 983101 h 1448790"/>
              <a:gd name="connsiteX11" fmla="*/ 983101 w 1724747"/>
              <a:gd name="connsiteY11" fmla="*/ 1448790 h 1448790"/>
              <a:gd name="connsiteX12" fmla="*/ 1517795 w 1724747"/>
              <a:gd name="connsiteY12" fmla="*/ 1448790 h 1448790"/>
              <a:gd name="connsiteX13" fmla="*/ 1517795 w 1724747"/>
              <a:gd name="connsiteY13" fmla="*/ 879595 h 1448790"/>
              <a:gd name="connsiteX14" fmla="*/ 1724748 w 1724747"/>
              <a:gd name="connsiteY14" fmla="*/ 879595 h 144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24747" h="1448790">
                <a:moveTo>
                  <a:pt x="1414288" y="562950"/>
                </a:moveTo>
                <a:lnTo>
                  <a:pt x="1414288" y="155230"/>
                </a:lnTo>
                <a:lnTo>
                  <a:pt x="1172833" y="155230"/>
                </a:lnTo>
                <a:lnTo>
                  <a:pt x="1172833" y="316644"/>
                </a:lnTo>
                <a:lnTo>
                  <a:pt x="862374" y="0"/>
                </a:lnTo>
                <a:lnTo>
                  <a:pt x="0" y="879595"/>
                </a:lnTo>
                <a:lnTo>
                  <a:pt x="206953" y="879595"/>
                </a:lnTo>
                <a:lnTo>
                  <a:pt x="206953" y="1448790"/>
                </a:lnTo>
                <a:lnTo>
                  <a:pt x="741646" y="1448790"/>
                </a:lnTo>
                <a:lnTo>
                  <a:pt x="741646" y="983101"/>
                </a:lnTo>
                <a:lnTo>
                  <a:pt x="983101" y="983101"/>
                </a:lnTo>
                <a:lnTo>
                  <a:pt x="983101" y="1448790"/>
                </a:lnTo>
                <a:lnTo>
                  <a:pt x="1517795" y="1448790"/>
                </a:lnTo>
                <a:lnTo>
                  <a:pt x="1517795" y="879595"/>
                </a:lnTo>
                <a:lnTo>
                  <a:pt x="1724748" y="879595"/>
                </a:lnTo>
                <a:close/>
              </a:path>
            </a:pathLst>
          </a:custGeom>
          <a:solidFill>
            <a:srgbClr val="002060"/>
          </a:solidFill>
          <a:ln w="60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E26BD4-17E4-4FA3-9A35-B4A1D5B7ACC3}"/>
              </a:ext>
            </a:extLst>
          </p:cNvPr>
          <p:cNvGrpSpPr/>
          <p:nvPr/>
        </p:nvGrpSpPr>
        <p:grpSpPr>
          <a:xfrm>
            <a:off x="2959782" y="3945654"/>
            <a:ext cx="568448" cy="850065"/>
            <a:chOff x="2626440" y="2723724"/>
            <a:chExt cx="1394095" cy="2084747"/>
          </a:xfrm>
          <a:solidFill>
            <a:srgbClr val="002060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6F8AB49-D09B-44FE-A9A4-5B38D774211E}"/>
                </a:ext>
              </a:extLst>
            </p:cNvPr>
            <p:cNvSpPr/>
            <p:nvPr/>
          </p:nvSpPr>
          <p:spPr>
            <a:xfrm>
              <a:off x="3071392" y="2723724"/>
              <a:ext cx="345992" cy="345992"/>
            </a:xfrm>
            <a:custGeom>
              <a:avLst/>
              <a:gdLst>
                <a:gd name="connsiteX0" fmla="*/ 345993 w 345992"/>
                <a:gd name="connsiteY0" fmla="*/ 172996 h 345992"/>
                <a:gd name="connsiteX1" fmla="*/ 172996 w 345992"/>
                <a:gd name="connsiteY1" fmla="*/ 345992 h 345992"/>
                <a:gd name="connsiteX2" fmla="*/ 0 w 345992"/>
                <a:gd name="connsiteY2" fmla="*/ 172996 h 345992"/>
                <a:gd name="connsiteX3" fmla="*/ 172996 w 345992"/>
                <a:gd name="connsiteY3" fmla="*/ 0 h 345992"/>
                <a:gd name="connsiteX4" fmla="*/ 345993 w 345992"/>
                <a:gd name="connsiteY4" fmla="*/ 172996 h 34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992" h="345992">
                  <a:moveTo>
                    <a:pt x="345993" y="172996"/>
                  </a:moveTo>
                  <a:cubicBezTo>
                    <a:pt x="345993" y="268539"/>
                    <a:pt x="268539" y="345992"/>
                    <a:pt x="172996" y="345992"/>
                  </a:cubicBezTo>
                  <a:cubicBezTo>
                    <a:pt x="77453" y="345992"/>
                    <a:pt x="0" y="268539"/>
                    <a:pt x="0" y="172996"/>
                  </a:cubicBezTo>
                  <a:cubicBezTo>
                    <a:pt x="0" y="77453"/>
                    <a:pt x="77453" y="0"/>
                    <a:pt x="172996" y="0"/>
                  </a:cubicBezTo>
                  <a:cubicBezTo>
                    <a:pt x="268539" y="0"/>
                    <a:pt x="345993" y="77453"/>
                    <a:pt x="345993" y="172996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CCF2DBA-D02A-4944-9AE7-FD9D8C08F469}"/>
                </a:ext>
              </a:extLst>
            </p:cNvPr>
            <p:cNvSpPr/>
            <p:nvPr/>
          </p:nvSpPr>
          <p:spPr>
            <a:xfrm>
              <a:off x="2626440" y="3118236"/>
              <a:ext cx="1394095" cy="1690235"/>
            </a:xfrm>
            <a:custGeom>
              <a:avLst/>
              <a:gdLst>
                <a:gd name="connsiteX0" fmla="*/ 79070 w 1394095"/>
                <a:gd name="connsiteY0" fmla="*/ 522799 h 1690235"/>
                <a:gd name="connsiteX1" fmla="*/ 330287 w 1394095"/>
                <a:gd name="connsiteY1" fmla="*/ 477564 h 1690235"/>
                <a:gd name="connsiteX2" fmla="*/ 334350 w 1394095"/>
                <a:gd name="connsiteY2" fmla="*/ 471440 h 1690235"/>
                <a:gd name="connsiteX3" fmla="*/ 522688 w 1394095"/>
                <a:gd name="connsiteY3" fmla="*/ 92703 h 1690235"/>
                <a:gd name="connsiteX4" fmla="*/ 647538 w 1394095"/>
                <a:gd name="connsiteY4" fmla="*/ 6721 h 1690235"/>
                <a:gd name="connsiteX5" fmla="*/ 774451 w 1394095"/>
                <a:gd name="connsiteY5" fmla="*/ 18969 h 1690235"/>
                <a:gd name="connsiteX6" fmla="*/ 1110195 w 1394095"/>
                <a:gd name="connsiteY6" fmla="*/ 209368 h 1690235"/>
                <a:gd name="connsiteX7" fmla="*/ 1149124 w 1394095"/>
                <a:gd name="connsiteY7" fmla="*/ 256483 h 1690235"/>
                <a:gd name="connsiteX8" fmla="*/ 1296289 w 1394095"/>
                <a:gd name="connsiteY8" fmla="*/ 533168 h 1690235"/>
                <a:gd name="connsiteX9" fmla="*/ 1315572 w 1394095"/>
                <a:gd name="connsiteY9" fmla="*/ 588468 h 1690235"/>
                <a:gd name="connsiteX10" fmla="*/ 1226497 w 1394095"/>
                <a:gd name="connsiteY10" fmla="*/ 677543 h 1690235"/>
                <a:gd name="connsiteX11" fmla="*/ 1139968 w 1394095"/>
                <a:gd name="connsiteY11" fmla="*/ 609206 h 1690235"/>
                <a:gd name="connsiteX12" fmla="*/ 1002747 w 1394095"/>
                <a:gd name="connsiteY12" fmla="*/ 349681 h 1690235"/>
                <a:gd name="connsiteX13" fmla="*/ 916765 w 1394095"/>
                <a:gd name="connsiteY13" fmla="*/ 301596 h 1690235"/>
                <a:gd name="connsiteX14" fmla="*/ 1001717 w 1394095"/>
                <a:gd name="connsiteY14" fmla="*/ 703860 h 1690235"/>
                <a:gd name="connsiteX15" fmla="*/ 1081575 w 1394095"/>
                <a:gd name="connsiteY15" fmla="*/ 1158331 h 1690235"/>
                <a:gd name="connsiteX16" fmla="*/ 1361352 w 1394095"/>
                <a:gd name="connsiteY16" fmla="*/ 1495410 h 1690235"/>
                <a:gd name="connsiteX17" fmla="*/ 1394096 w 1394095"/>
                <a:gd name="connsiteY17" fmla="*/ 1570478 h 1690235"/>
                <a:gd name="connsiteX18" fmla="*/ 1291378 w 1394095"/>
                <a:gd name="connsiteY18" fmla="*/ 1673196 h 1690235"/>
                <a:gd name="connsiteX19" fmla="*/ 1207699 w 1394095"/>
                <a:gd name="connsiteY19" fmla="*/ 1629902 h 1690235"/>
                <a:gd name="connsiteX20" fmla="*/ 873773 w 1394095"/>
                <a:gd name="connsiteY20" fmla="*/ 1237098 h 1690235"/>
                <a:gd name="connsiteX21" fmla="*/ 834905 w 1394095"/>
                <a:gd name="connsiteY21" fmla="*/ 1166517 h 1690235"/>
                <a:gd name="connsiteX22" fmla="*/ 784759 w 1394095"/>
                <a:gd name="connsiteY22" fmla="*/ 867639 h 1690235"/>
                <a:gd name="connsiteX23" fmla="*/ 520686 w 1394095"/>
                <a:gd name="connsiteY23" fmla="*/ 1131772 h 1690235"/>
                <a:gd name="connsiteX24" fmla="*/ 520686 w 1394095"/>
                <a:gd name="connsiteY24" fmla="*/ 1597461 h 1690235"/>
                <a:gd name="connsiteX25" fmla="*/ 520141 w 1394095"/>
                <a:gd name="connsiteY25" fmla="*/ 1597461 h 1690235"/>
                <a:gd name="connsiteX26" fmla="*/ 417240 w 1394095"/>
                <a:gd name="connsiteY26" fmla="*/ 1690235 h 1690235"/>
                <a:gd name="connsiteX27" fmla="*/ 314401 w 1394095"/>
                <a:gd name="connsiteY27" fmla="*/ 1597461 h 1690235"/>
                <a:gd name="connsiteX28" fmla="*/ 313855 w 1394095"/>
                <a:gd name="connsiteY28" fmla="*/ 1597461 h 1690235"/>
                <a:gd name="connsiteX29" fmla="*/ 313916 w 1394095"/>
                <a:gd name="connsiteY29" fmla="*/ 1588426 h 1690235"/>
                <a:gd name="connsiteX30" fmla="*/ 313855 w 1394095"/>
                <a:gd name="connsiteY30" fmla="*/ 1586850 h 1690235"/>
                <a:gd name="connsiteX31" fmla="*/ 313916 w 1394095"/>
                <a:gd name="connsiteY31" fmla="*/ 1584849 h 1690235"/>
                <a:gd name="connsiteX32" fmla="*/ 313855 w 1394095"/>
                <a:gd name="connsiteY32" fmla="*/ 1080534 h 1690235"/>
                <a:gd name="connsiteX33" fmla="*/ 349691 w 1394095"/>
                <a:gd name="connsiteY33" fmla="*/ 963869 h 1690235"/>
                <a:gd name="connsiteX34" fmla="*/ 603516 w 1394095"/>
                <a:gd name="connsiteY34" fmla="*/ 693673 h 1690235"/>
                <a:gd name="connsiteX35" fmla="*/ 549307 w 1394095"/>
                <a:gd name="connsiteY35" fmla="*/ 430631 h 1690235"/>
                <a:gd name="connsiteX36" fmla="*/ 471510 w 1394095"/>
                <a:gd name="connsiteY36" fmla="*/ 584163 h 1690235"/>
                <a:gd name="connsiteX37" fmla="*/ 418332 w 1394095"/>
                <a:gd name="connsiteY37" fmla="*/ 632248 h 1690235"/>
                <a:gd name="connsiteX38" fmla="*/ 100960 w 1394095"/>
                <a:gd name="connsiteY38" fmla="*/ 696765 h 1690235"/>
                <a:gd name="connsiteX39" fmla="*/ 100839 w 1394095"/>
                <a:gd name="connsiteY39" fmla="*/ 696159 h 1690235"/>
                <a:gd name="connsiteX40" fmla="*/ 87681 w 1394095"/>
                <a:gd name="connsiteY40" fmla="*/ 697493 h 1690235"/>
                <a:gd name="connsiteX41" fmla="*/ 0 w 1394095"/>
                <a:gd name="connsiteY41" fmla="*/ 609812 h 1690235"/>
                <a:gd name="connsiteX42" fmla="*/ 79070 w 1394095"/>
                <a:gd name="connsiteY42" fmla="*/ 522799 h 169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94095" h="1690235">
                  <a:moveTo>
                    <a:pt x="79070" y="522799"/>
                  </a:moveTo>
                  <a:cubicBezTo>
                    <a:pt x="127155" y="514492"/>
                    <a:pt x="319555" y="481141"/>
                    <a:pt x="330287" y="477564"/>
                  </a:cubicBezTo>
                  <a:cubicBezTo>
                    <a:pt x="342597" y="473501"/>
                    <a:pt x="330287" y="477564"/>
                    <a:pt x="334350" y="471440"/>
                  </a:cubicBezTo>
                  <a:cubicBezTo>
                    <a:pt x="338413" y="465315"/>
                    <a:pt x="506316" y="111137"/>
                    <a:pt x="522688" y="92703"/>
                  </a:cubicBezTo>
                  <a:cubicBezTo>
                    <a:pt x="539059" y="74270"/>
                    <a:pt x="584113" y="27155"/>
                    <a:pt x="647538" y="6721"/>
                  </a:cubicBezTo>
                  <a:cubicBezTo>
                    <a:pt x="711025" y="-13714"/>
                    <a:pt x="774451" y="18969"/>
                    <a:pt x="774451" y="18969"/>
                  </a:cubicBezTo>
                  <a:cubicBezTo>
                    <a:pt x="774451" y="18969"/>
                    <a:pt x="1089701" y="199120"/>
                    <a:pt x="1110195" y="209368"/>
                  </a:cubicBezTo>
                  <a:cubicBezTo>
                    <a:pt x="1130691" y="219616"/>
                    <a:pt x="1149124" y="256483"/>
                    <a:pt x="1149124" y="256483"/>
                  </a:cubicBezTo>
                  <a:lnTo>
                    <a:pt x="1296289" y="533168"/>
                  </a:lnTo>
                  <a:cubicBezTo>
                    <a:pt x="1308356" y="548387"/>
                    <a:pt x="1315572" y="567549"/>
                    <a:pt x="1315572" y="588468"/>
                  </a:cubicBezTo>
                  <a:cubicBezTo>
                    <a:pt x="1315572" y="637644"/>
                    <a:pt x="1275734" y="677543"/>
                    <a:pt x="1226497" y="677543"/>
                  </a:cubicBezTo>
                  <a:cubicBezTo>
                    <a:pt x="1184475" y="677543"/>
                    <a:pt x="1149306" y="648377"/>
                    <a:pt x="1139968" y="609206"/>
                  </a:cubicBezTo>
                  <a:lnTo>
                    <a:pt x="1002747" y="349681"/>
                  </a:lnTo>
                  <a:lnTo>
                    <a:pt x="916765" y="301596"/>
                  </a:lnTo>
                  <a:cubicBezTo>
                    <a:pt x="922889" y="320030"/>
                    <a:pt x="1001717" y="703860"/>
                    <a:pt x="1001717" y="703860"/>
                  </a:cubicBezTo>
                  <a:lnTo>
                    <a:pt x="1081575" y="1158331"/>
                  </a:lnTo>
                  <a:lnTo>
                    <a:pt x="1361352" y="1495410"/>
                  </a:lnTo>
                  <a:cubicBezTo>
                    <a:pt x="1381484" y="1514147"/>
                    <a:pt x="1394096" y="1540827"/>
                    <a:pt x="1394096" y="1570478"/>
                  </a:cubicBezTo>
                  <a:cubicBezTo>
                    <a:pt x="1394096" y="1627173"/>
                    <a:pt x="1348134" y="1673196"/>
                    <a:pt x="1291378" y="1673196"/>
                  </a:cubicBezTo>
                  <a:cubicBezTo>
                    <a:pt x="1256875" y="1673196"/>
                    <a:pt x="1226375" y="1656036"/>
                    <a:pt x="1207699" y="1629902"/>
                  </a:cubicBezTo>
                  <a:cubicBezTo>
                    <a:pt x="1156401" y="1569629"/>
                    <a:pt x="898635" y="1266628"/>
                    <a:pt x="873773" y="1237098"/>
                  </a:cubicBezTo>
                  <a:cubicBezTo>
                    <a:pt x="846123" y="1204354"/>
                    <a:pt x="838968" y="1187982"/>
                    <a:pt x="834905" y="1166517"/>
                  </a:cubicBezTo>
                  <a:cubicBezTo>
                    <a:pt x="830843" y="1144991"/>
                    <a:pt x="784759" y="867639"/>
                    <a:pt x="784759" y="867639"/>
                  </a:cubicBezTo>
                  <a:lnTo>
                    <a:pt x="520686" y="1131772"/>
                  </a:lnTo>
                  <a:lnTo>
                    <a:pt x="520686" y="1597461"/>
                  </a:lnTo>
                  <a:lnTo>
                    <a:pt x="520141" y="1597461"/>
                  </a:lnTo>
                  <a:cubicBezTo>
                    <a:pt x="514805" y="1649609"/>
                    <a:pt x="470783" y="1690235"/>
                    <a:pt x="417240" y="1690235"/>
                  </a:cubicBezTo>
                  <a:cubicBezTo>
                    <a:pt x="363759" y="1690235"/>
                    <a:pt x="319676" y="1649548"/>
                    <a:pt x="314401" y="1597461"/>
                  </a:cubicBezTo>
                  <a:lnTo>
                    <a:pt x="313855" y="1597461"/>
                  </a:lnTo>
                  <a:cubicBezTo>
                    <a:pt x="313855" y="1597461"/>
                    <a:pt x="313855" y="1594187"/>
                    <a:pt x="313916" y="1588426"/>
                  </a:cubicBezTo>
                  <a:cubicBezTo>
                    <a:pt x="313916" y="1587941"/>
                    <a:pt x="313855" y="1587396"/>
                    <a:pt x="313855" y="1586850"/>
                  </a:cubicBezTo>
                  <a:cubicBezTo>
                    <a:pt x="313855" y="1586183"/>
                    <a:pt x="313916" y="1585516"/>
                    <a:pt x="313916" y="1584849"/>
                  </a:cubicBezTo>
                  <a:cubicBezTo>
                    <a:pt x="314401" y="1513904"/>
                    <a:pt x="316584" y="1160575"/>
                    <a:pt x="313855" y="1080534"/>
                  </a:cubicBezTo>
                  <a:cubicBezTo>
                    <a:pt x="310763" y="991520"/>
                    <a:pt x="342536" y="972055"/>
                    <a:pt x="349691" y="963869"/>
                  </a:cubicBezTo>
                  <a:cubicBezTo>
                    <a:pt x="356846" y="955684"/>
                    <a:pt x="603516" y="693673"/>
                    <a:pt x="603516" y="693673"/>
                  </a:cubicBezTo>
                  <a:lnTo>
                    <a:pt x="549307" y="430631"/>
                  </a:lnTo>
                  <a:cubicBezTo>
                    <a:pt x="549307" y="430631"/>
                    <a:pt x="478665" y="568822"/>
                    <a:pt x="471510" y="584163"/>
                  </a:cubicBezTo>
                  <a:cubicBezTo>
                    <a:pt x="464355" y="599504"/>
                    <a:pt x="441798" y="627154"/>
                    <a:pt x="418332" y="632248"/>
                  </a:cubicBezTo>
                  <a:cubicBezTo>
                    <a:pt x="394744" y="637341"/>
                    <a:pt x="100960" y="696765"/>
                    <a:pt x="100960" y="696765"/>
                  </a:cubicBezTo>
                  <a:lnTo>
                    <a:pt x="100839" y="696159"/>
                  </a:lnTo>
                  <a:cubicBezTo>
                    <a:pt x="96533" y="696826"/>
                    <a:pt x="92168" y="697493"/>
                    <a:pt x="87681" y="697493"/>
                  </a:cubicBezTo>
                  <a:cubicBezTo>
                    <a:pt x="39232" y="697493"/>
                    <a:pt x="0" y="658261"/>
                    <a:pt x="0" y="609812"/>
                  </a:cubicBezTo>
                  <a:cubicBezTo>
                    <a:pt x="0" y="564153"/>
                    <a:pt x="34745" y="527225"/>
                    <a:pt x="79070" y="522799"/>
                  </a:cubicBezTo>
                  <a:close/>
                </a:path>
              </a:pathLst>
            </a:custGeom>
            <a:grpFill/>
            <a:ln w="6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E15D0DE-9C72-4F82-95CF-B7F29FFC1DC2}"/>
              </a:ext>
            </a:extLst>
          </p:cNvPr>
          <p:cNvSpPr txBox="1"/>
          <p:nvPr/>
        </p:nvSpPr>
        <p:spPr>
          <a:xfrm>
            <a:off x="337457" y="6308069"/>
            <a:ext cx="184313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(Rostad, 2017)</a:t>
            </a:r>
          </a:p>
        </p:txBody>
      </p:sp>
    </p:spTree>
    <p:extLst>
      <p:ext uri="{BB962C8B-B14F-4D97-AF65-F5344CB8AC3E}">
        <p14:creationId xmlns:p14="http://schemas.microsoft.com/office/powerpoint/2010/main" val="11166379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6B17-1F65-479E-B680-39B5F51A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2909"/>
            <a:ext cx="11887199" cy="1273449"/>
          </a:xfrm>
        </p:spPr>
        <p:txBody>
          <a:bodyPr>
            <a:noAutofit/>
          </a:bodyPr>
          <a:lstStyle/>
          <a:p>
            <a:r>
              <a:rPr lang="en-US" sz="4000" i="1">
                <a:solidFill>
                  <a:srgbClr val="800000"/>
                </a:solidFill>
              </a:rPr>
              <a:t>State Policy Option:</a:t>
            </a:r>
            <a:r>
              <a:rPr lang="en-US" sz="4000" i="1"/>
              <a:t> </a:t>
            </a:r>
            <a:r>
              <a:rPr lang="en-US" sz="4000"/>
              <a:t>Provide Concrete Supports through Family Preservation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79368-BE48-4AC2-9CF6-5259D21EF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429" y="2137110"/>
            <a:ext cx="5629760" cy="36192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Kentucky</a:t>
            </a:r>
            <a:r>
              <a:rPr lang="en-US" sz="3200" b="1" dirty="0"/>
              <a:t> </a:t>
            </a:r>
            <a:endParaRPr lang="en-US" sz="2600" b="1" dirty="0">
              <a:solidFill>
                <a:srgbClr val="2F5597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000000"/>
                </a:solidFill>
              </a:rPr>
              <a:t>Two policies make available either $1000 or $4000 for concrete supports to meet needs to reduce involvement with child welfare.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000000"/>
                </a:solidFill>
              </a:rPr>
              <a:t>For families receiving preservation services, up to $5000 is available.</a:t>
            </a:r>
          </a:p>
          <a:p>
            <a:pPr marL="457200" lvl="1" indent="0">
              <a:lnSpc>
                <a:spcPts val="3800"/>
              </a:lnSpc>
              <a:buNone/>
            </a:pPr>
            <a:endParaRPr lang="en-US" sz="2600" dirty="0"/>
          </a:p>
          <a:p>
            <a:pPr marL="914400" lvl="2" indent="0">
              <a:buNone/>
            </a:pPr>
            <a:endParaRPr lang="en-US" sz="24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8E28644-5DA3-4D7B-AC8C-A32CAFD46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287" y="1952586"/>
            <a:ext cx="4586182" cy="2090057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B7604276-8523-421D-943A-C4DEECA6FB0E}"/>
              </a:ext>
            </a:extLst>
          </p:cNvPr>
          <p:cNvSpPr/>
          <p:nvPr/>
        </p:nvSpPr>
        <p:spPr>
          <a:xfrm>
            <a:off x="350855" y="5011010"/>
            <a:ext cx="704018" cy="774019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A391ED91-1F60-456E-9276-D79E158DBE0C}"/>
              </a:ext>
            </a:extLst>
          </p:cNvPr>
          <p:cNvSpPr/>
          <p:nvPr/>
        </p:nvSpPr>
        <p:spPr>
          <a:xfrm>
            <a:off x="2884924" y="4979757"/>
            <a:ext cx="774749" cy="1099473"/>
          </a:xfrm>
          <a:prstGeom prst="downArrow">
            <a:avLst>
              <a:gd name="adj1" fmla="val 45798"/>
              <a:gd name="adj2" fmla="val 50000"/>
            </a:avLst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2E96B-88EA-4489-A145-27871CEDFA36}"/>
              </a:ext>
            </a:extLst>
          </p:cNvPr>
          <p:cNvSpPr txBox="1"/>
          <p:nvPr/>
        </p:nvSpPr>
        <p:spPr>
          <a:xfrm>
            <a:off x="3743845" y="4978900"/>
            <a:ext cx="2044411" cy="9694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00"/>
              <a:t>Out-of-home care costs reduced by </a:t>
            </a:r>
            <a:r>
              <a:rPr lang="en-US" sz="1900" b="1"/>
              <a:t>$79.1 million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E2D247-28D5-4F60-B002-AE5FD7B036A8}"/>
              </a:ext>
            </a:extLst>
          </p:cNvPr>
          <p:cNvSpPr txBox="1"/>
          <p:nvPr/>
        </p:nvSpPr>
        <p:spPr>
          <a:xfrm>
            <a:off x="1055913" y="4978900"/>
            <a:ext cx="1885800" cy="9694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00"/>
              <a:t>Prevention investment of  </a:t>
            </a:r>
            <a:r>
              <a:rPr lang="en-US" sz="1900" b="1"/>
              <a:t>$11.4 million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822695-C199-44E7-B3C3-C0406C47E457}"/>
              </a:ext>
            </a:extLst>
          </p:cNvPr>
          <p:cNvSpPr txBox="1"/>
          <p:nvPr/>
        </p:nvSpPr>
        <p:spPr>
          <a:xfrm>
            <a:off x="-779457" y="4310109"/>
            <a:ext cx="6769283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6565" lvl="1" algn="ctr">
              <a:spcBef>
                <a:spcPts val="500"/>
              </a:spcBef>
            </a:pPr>
            <a:r>
              <a:rPr lang="en-US" sz="2300" b="1">
                <a:ea typeface="+mn-lt"/>
                <a:cs typeface="+mn-lt"/>
              </a:rPr>
              <a:t>From 2019 to 2023</a:t>
            </a:r>
            <a:endParaRPr lang="en-US" sz="2300"/>
          </a:p>
        </p:txBody>
      </p:sp>
      <p:sp>
        <p:nvSpPr>
          <p:cNvPr id="10" name="TextBox 9"/>
          <p:cNvSpPr txBox="1"/>
          <p:nvPr/>
        </p:nvSpPr>
        <p:spPr>
          <a:xfrm>
            <a:off x="7188714" y="6242479"/>
            <a:ext cx="367166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500">
                <a:ea typeface="+mn-lt"/>
                <a:cs typeface="+mn-lt"/>
              </a:rPr>
              <a:t>(</a:t>
            </a:r>
            <a:r>
              <a:rPr lang="en-US" sz="1500">
                <a:ea typeface="+mn-lt"/>
                <a:cs typeface="+mn-lt"/>
                <a:hlinkClick r:id="rId5"/>
              </a:rPr>
              <a:t>Kentucky Interim Joint Committee on Health, Welfare &amp; Family Services</a:t>
            </a:r>
            <a:r>
              <a:rPr lang="en-US" sz="1500">
                <a:ea typeface="+mn-lt"/>
                <a:cs typeface="+mn-lt"/>
              </a:rPr>
              <a:t>, July 21, 2021)</a:t>
            </a:r>
            <a:endParaRPr lang="en-US" sz="15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371F5D-107C-4137-9655-2347FE8DE055}"/>
              </a:ext>
            </a:extLst>
          </p:cNvPr>
          <p:cNvSpPr txBox="1"/>
          <p:nvPr/>
        </p:nvSpPr>
        <p:spPr>
          <a:xfrm>
            <a:off x="251280" y="6111762"/>
            <a:ext cx="626482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00" i="1"/>
              <a:t>(decline in out-of-home costs includes significant decrease in number of children in foster care &amp; reductions in congregate care placements)</a:t>
            </a:r>
          </a:p>
        </p:txBody>
      </p:sp>
    </p:spTree>
    <p:extLst>
      <p:ext uri="{BB962C8B-B14F-4D97-AF65-F5344CB8AC3E}">
        <p14:creationId xmlns:p14="http://schemas.microsoft.com/office/powerpoint/2010/main" val="24184927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72FE-E3DD-7C3B-819A-9EF17DCE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317214"/>
            <a:ext cx="11239500" cy="2546395"/>
          </a:xfrm>
        </p:spPr>
        <p:txBody>
          <a:bodyPr/>
          <a:lstStyle/>
          <a:p>
            <a:r>
              <a:rPr lang="en-US" b="1" dirty="0"/>
              <a:t>Cross-Sector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6360733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223E7-98EF-4F5D-80A4-0FD4ADBA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5" y="423384"/>
            <a:ext cx="11778336" cy="1146270"/>
          </a:xfrm>
        </p:spPr>
        <p:txBody>
          <a:bodyPr>
            <a:noAutofit/>
          </a:bodyPr>
          <a:lstStyle/>
          <a:p>
            <a:r>
              <a:rPr lang="en-US" sz="3600"/>
              <a:t>Economic &amp; Concrete Supports As a Population-Level Strategy for Prevention of Child Maltreatment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35A2A-E32A-44F2-8B74-998C3ADE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74" y="1973940"/>
            <a:ext cx="7935185" cy="44606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3300"/>
              </a:lnSpc>
              <a:spcAft>
                <a:spcPts val="1800"/>
              </a:spcAft>
              <a:buNone/>
            </a:pPr>
            <a:r>
              <a:rPr lang="en-US" b="1">
                <a:solidFill>
                  <a:schemeClr val="accent3"/>
                </a:solidFill>
                <a:ea typeface="+mn-lt"/>
                <a:cs typeface="+mn-lt"/>
              </a:rPr>
              <a:t>Each additional </a:t>
            </a:r>
            <a:r>
              <a:rPr lang="en-US" b="1" u="sng">
                <a:solidFill>
                  <a:schemeClr val="accent3"/>
                </a:solidFill>
                <a:ea typeface="+mn-lt"/>
                <a:cs typeface="+mn-lt"/>
              </a:rPr>
              <a:t>$1,000</a:t>
            </a:r>
            <a:r>
              <a:rPr lang="en-US" b="1">
                <a:solidFill>
                  <a:schemeClr val="accent3"/>
                </a:solidFill>
                <a:ea typeface="+mn-lt"/>
                <a:cs typeface="+mn-lt"/>
              </a:rPr>
              <a:t> that states spend annually on public benefit programs per person living in poverty is associated with:</a:t>
            </a:r>
            <a:endParaRPr lang="en-US" b="1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800">
                <a:ea typeface="+mn-lt"/>
                <a:cs typeface="+mn-lt"/>
              </a:rPr>
              <a:t> </a:t>
            </a:r>
            <a:r>
              <a:rPr lang="en-US" sz="2600">
                <a:ea typeface="+mn-lt"/>
                <a:cs typeface="+mn-lt"/>
              </a:rPr>
              <a:t>4% reduction in child maltreatment reports 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>
                <a:ea typeface="+mn-lt"/>
                <a:cs typeface="+mn-lt"/>
              </a:rPr>
              <a:t> 4% reduction in substantiated child maltreatment</a:t>
            </a:r>
            <a:endParaRPr lang="en-US" sz="260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>
                <a:ea typeface="+mn-lt"/>
                <a:cs typeface="+mn-lt"/>
              </a:rPr>
              <a:t> 2% reduction in foster care placements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>
                <a:ea typeface="+mn-lt"/>
                <a:cs typeface="+mn-lt"/>
              </a:rPr>
              <a:t> 8% reduction in child fatalities due to maltreatment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1100">
              <a:ea typeface="+mn-lt"/>
              <a:cs typeface="+mn-lt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200" i="1">
                <a:ea typeface="+mn-lt"/>
                <a:cs typeface="+mn-lt"/>
              </a:rPr>
              <a:t>(independent of federal spending)</a:t>
            </a:r>
            <a:endParaRPr lang="en-US" sz="2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03BAA-AA69-4CCB-9BA7-7C3AC99FF889}"/>
              </a:ext>
            </a:extLst>
          </p:cNvPr>
          <p:cNvSpPr txBox="1"/>
          <p:nvPr/>
        </p:nvSpPr>
        <p:spPr>
          <a:xfrm>
            <a:off x="86535" y="6446130"/>
            <a:ext cx="378698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Puls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2021, state-level data FFY 2010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2017)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16048C-9B05-4D66-AB6D-0BF40E7323B0}"/>
              </a:ext>
            </a:extLst>
          </p:cNvPr>
          <p:cNvSpPr txBox="1"/>
          <p:nvPr/>
        </p:nvSpPr>
        <p:spPr>
          <a:xfrm>
            <a:off x="8431340" y="1817823"/>
            <a:ext cx="3193063" cy="3462486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182880" tIns="182880" rIns="9144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Public benefit programs included in this analysis: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Cash, housing &amp; in-kind assistance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Low-income housing infrastructure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Child care assistance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Refundable EITC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Medical assistance programs (including Medicaid + CHIP)</a:t>
            </a:r>
          </a:p>
        </p:txBody>
      </p:sp>
    </p:spTree>
    <p:extLst>
      <p:ext uri="{BB962C8B-B14F-4D97-AF65-F5344CB8AC3E}">
        <p14:creationId xmlns:p14="http://schemas.microsoft.com/office/powerpoint/2010/main" val="37074243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223E7-98EF-4F5D-80A4-0FD4ADBA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8" y="295512"/>
            <a:ext cx="11778336" cy="1146270"/>
          </a:xfrm>
        </p:spPr>
        <p:txBody>
          <a:bodyPr>
            <a:noAutofit/>
          </a:bodyPr>
          <a:lstStyle/>
          <a:p>
            <a:r>
              <a:rPr lang="en-US" sz="3600"/>
              <a:t>Economic &amp; Concrete Supports As a Population-Level Strategy for Prevention of Child Maltreatment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35A2A-E32A-44F2-8B74-998C3ADE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76" y="2160313"/>
            <a:ext cx="7467600" cy="35570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3300"/>
              </a:lnSpc>
              <a:spcAft>
                <a:spcPts val="1200"/>
              </a:spcAft>
              <a:buNone/>
            </a:pPr>
            <a:r>
              <a:rPr lang="en-US" b="1">
                <a:solidFill>
                  <a:schemeClr val="accent3"/>
                </a:solidFill>
                <a:ea typeface="+mn-lt"/>
                <a:cs typeface="+mn-lt"/>
              </a:rPr>
              <a:t>In 2017, if all states had increased investment  in public benefit programs by </a:t>
            </a:r>
            <a:r>
              <a:rPr lang="en-US" b="1" u="sng">
                <a:solidFill>
                  <a:schemeClr val="accent3"/>
                </a:solidFill>
                <a:ea typeface="+mn-lt"/>
                <a:cs typeface="+mn-lt"/>
              </a:rPr>
              <a:t>13.3</a:t>
            </a:r>
            <a:r>
              <a:rPr lang="en-US" b="1">
                <a:solidFill>
                  <a:schemeClr val="accent3"/>
                </a:solidFill>
                <a:ea typeface="+mn-lt"/>
                <a:cs typeface="+mn-lt"/>
              </a:rPr>
              <a:t>%             there would have been an estimated:</a:t>
            </a:r>
            <a:endParaRPr lang="en-US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800">
                <a:ea typeface="+mn-lt"/>
                <a:cs typeface="+mn-lt"/>
              </a:rPr>
              <a:t> </a:t>
            </a:r>
            <a:r>
              <a:rPr lang="en-US" sz="2600">
                <a:ea typeface="+mn-lt"/>
                <a:cs typeface="+mn-lt"/>
              </a:rPr>
              <a:t>181,850 fewer child maltreatment reports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>
                <a:ea typeface="+mn-lt"/>
                <a:cs typeface="+mn-lt"/>
              </a:rPr>
              <a:t>   28,575 fewer substantiations 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>
                <a:ea typeface="+mn-lt"/>
                <a:cs typeface="+mn-lt"/>
              </a:rPr>
              <a:t>     4,168 fewer foster care placements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>
                <a:ea typeface="+mn-lt"/>
                <a:cs typeface="+mn-lt"/>
              </a:rPr>
              <a:t>       130 fewer child fatalities due to maltreatment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03BAA-AA69-4CCB-9BA7-7C3AC99FF889}"/>
              </a:ext>
            </a:extLst>
          </p:cNvPr>
          <p:cNvSpPr txBox="1"/>
          <p:nvPr/>
        </p:nvSpPr>
        <p:spPr>
          <a:xfrm>
            <a:off x="7124838" y="6435858"/>
            <a:ext cx="388562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(Puls, 2021, state-level data FFY 2010-2017)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16048C-9B05-4D66-AB6D-0BF40E7323B0}"/>
              </a:ext>
            </a:extLst>
          </p:cNvPr>
          <p:cNvSpPr txBox="1"/>
          <p:nvPr/>
        </p:nvSpPr>
        <p:spPr>
          <a:xfrm>
            <a:off x="7872762" y="2344087"/>
            <a:ext cx="3780262" cy="2169825"/>
          </a:xfrm>
          <a:prstGeom prst="rect">
            <a:avLst/>
          </a:prstGeom>
          <a:solidFill>
            <a:schemeClr val="accent3"/>
          </a:solidFill>
          <a:ln w="3810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Long-term cost savings: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Each additional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13.3%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that states invest annually in public benefit programs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(which would total $46.5 billion nationally)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would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save up to $153 billion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due to reduced maltreatment-related costs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0205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58C7C-2CF6-62FF-472D-306A7047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1" y="134937"/>
            <a:ext cx="11809140" cy="1325563"/>
          </a:xfrm>
        </p:spPr>
        <p:txBody>
          <a:bodyPr>
            <a:noAutofit/>
          </a:bodyPr>
          <a:lstStyle/>
          <a:p>
            <a:r>
              <a:rPr lang="en-US" sz="3800" i="1">
                <a:solidFill>
                  <a:srgbClr val="800000"/>
                </a:solidFill>
              </a:rPr>
              <a:t>State Policy Option: </a:t>
            </a:r>
            <a:r>
              <a:rPr lang="en-US" sz="3800"/>
              <a:t>Level &amp; Mix of State Spending on Public Benefits Per Person Living in Poverty</a:t>
            </a:r>
          </a:p>
        </p:txBody>
      </p: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432D8FE3-7613-5B94-613A-420548A20C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6"/>
          <a:stretch/>
        </p:blipFill>
        <p:spPr>
          <a:xfrm>
            <a:off x="170372" y="1571625"/>
            <a:ext cx="6944803" cy="5146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55B605-454C-9726-7F21-94952AFFB8C9}"/>
              </a:ext>
            </a:extLst>
          </p:cNvPr>
          <p:cNvSpPr txBox="1"/>
          <p:nvPr/>
        </p:nvSpPr>
        <p:spPr>
          <a:xfrm>
            <a:off x="7758191" y="2765352"/>
            <a:ext cx="3486751" cy="1661993"/>
          </a:xfrm>
          <a:prstGeom prst="rect">
            <a:avLst/>
          </a:prstGeom>
          <a:solidFill>
            <a:srgbClr val="2A5CAA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91440" tIns="182880" rIns="9144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States’ total  annualized spending on public benefit programs per person living in poverty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(FFY 2010 – 2017)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855E9-5C30-8A55-0F73-552B5FDC67BA}"/>
              </a:ext>
            </a:extLst>
          </p:cNvPr>
          <p:cNvSpPr txBox="1"/>
          <p:nvPr/>
        </p:nvSpPr>
        <p:spPr>
          <a:xfrm>
            <a:off x="8953501" y="6449755"/>
            <a:ext cx="19145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(Puls, 2021 - graphic)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BCFA1A0F-A897-07A9-47E5-1C69F0C93DF5}"/>
              </a:ext>
            </a:extLst>
          </p:cNvPr>
          <p:cNvSpPr/>
          <p:nvPr/>
        </p:nvSpPr>
        <p:spPr>
          <a:xfrm>
            <a:off x="5259805" y="4145069"/>
            <a:ext cx="208548" cy="8021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33C2A-6D03-5C8A-A70F-68FBC847955D}"/>
              </a:ext>
            </a:extLst>
          </p:cNvPr>
          <p:cNvSpPr txBox="1"/>
          <p:nvPr/>
        </p:nvSpPr>
        <p:spPr>
          <a:xfrm>
            <a:off x="4545931" y="3221739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 Carolina spends below national average</a:t>
            </a:r>
          </a:p>
        </p:txBody>
      </p:sp>
    </p:spTree>
    <p:extLst>
      <p:ext uri="{BB962C8B-B14F-4D97-AF65-F5344CB8AC3E}">
        <p14:creationId xmlns:p14="http://schemas.microsoft.com/office/powerpoint/2010/main" val="1986214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26ABC-804E-EC75-35E9-B222C0B2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57" y="134937"/>
            <a:ext cx="10902633" cy="1325563"/>
          </a:xfrm>
        </p:spPr>
        <p:txBody>
          <a:bodyPr anchor="b">
            <a:normAutofit/>
          </a:bodyPr>
          <a:lstStyle/>
          <a:p>
            <a:r>
              <a:rPr lang="en-US"/>
              <a:t>Benefits to Society of </a:t>
            </a:r>
            <a:br>
              <a:rPr lang="en-US"/>
            </a:br>
            <a:r>
              <a:rPr lang="en-US"/>
              <a:t>Increasing Household Income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4B99D3-AFD3-7294-B8C9-23776986DEE3}"/>
              </a:ext>
            </a:extLst>
          </p:cNvPr>
          <p:cNvSpPr txBox="1"/>
          <p:nvPr/>
        </p:nvSpPr>
        <p:spPr>
          <a:xfrm>
            <a:off x="10690674" y="5153615"/>
            <a:ext cx="160004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  <a:hlinkClick r:id="rId3"/>
              </a:rPr>
              <a:t>Garfinkel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, 2023)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21B7D44-7155-4F93-EFE0-B903A4201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8340" y="1720331"/>
            <a:ext cx="10420846" cy="5012119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A7729A9-A4A8-F60C-0908-76C0F50D789C}"/>
              </a:ext>
            </a:extLst>
          </p:cNvPr>
          <p:cNvSpPr/>
          <p:nvPr/>
        </p:nvSpPr>
        <p:spPr>
          <a:xfrm rot="5400000">
            <a:off x="4278292" y="1845735"/>
            <a:ext cx="1989106" cy="394076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878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0CAC4-62B6-4149-9094-7E489833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69" y="250849"/>
            <a:ext cx="10988301" cy="1124280"/>
          </a:xfrm>
        </p:spPr>
        <p:txBody>
          <a:bodyPr>
            <a:noAutofit/>
          </a:bodyPr>
          <a:lstStyle/>
          <a:p>
            <a:r>
              <a:rPr lang="en-US" sz="4000"/>
              <a:t>Context &amp; Economic Factors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E577C-441C-4BEC-9FEA-D112FB3BA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469" y="1675626"/>
            <a:ext cx="8730219" cy="4434840"/>
          </a:xfrm>
          <a:ln w="12700"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365760" indent="-365760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ea typeface="+mn-lt"/>
                <a:cs typeface="+mn-lt"/>
              </a:rPr>
              <a:t>Economic factors are associated with neglect outcomes    </a:t>
            </a:r>
            <a:r>
              <a:rPr lang="en-US" sz="2600" b="1" u="sng" dirty="0">
                <a:ea typeface="+mn-lt"/>
                <a:cs typeface="+mn-lt"/>
              </a:rPr>
              <a:t>above</a:t>
            </a:r>
            <a:r>
              <a:rPr lang="en-US" sz="2600" dirty="0">
                <a:ea typeface="+mn-lt"/>
                <a:cs typeface="+mn-lt"/>
              </a:rPr>
              <a:t> individual-level parenting behaviors &amp; capacities</a:t>
            </a:r>
            <a:endParaRPr lang="en-US" sz="2400" dirty="0"/>
          </a:p>
          <a:p>
            <a:pPr marL="365760" indent="-365760">
              <a:lnSpc>
                <a:spcPct val="100000"/>
              </a:lnSpc>
              <a:spcBef>
                <a:spcPts val="0"/>
              </a:spcBef>
            </a:pPr>
            <a:endParaRPr lang="en-US" sz="1800" dirty="0">
              <a:ea typeface="+mn-lt"/>
              <a:cs typeface="+mn-lt"/>
            </a:endParaRPr>
          </a:p>
          <a:p>
            <a:pPr marL="365760" indent="-365760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ea typeface="+mn-lt"/>
                <a:cs typeface="+mn-lt"/>
              </a:rPr>
              <a:t>Material hardship is associated with CPS involvement    </a:t>
            </a:r>
            <a:r>
              <a:rPr lang="en-US" sz="2600" b="1" u="sng" dirty="0">
                <a:ea typeface="+mn-lt"/>
                <a:cs typeface="+mn-lt"/>
              </a:rPr>
              <a:t>beyond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dirty="0">
                <a:ea typeface="+mn-lt"/>
                <a:cs typeface="+mn-lt"/>
              </a:rPr>
              <a:t>caregiver psychological distress &amp; parenting factors</a:t>
            </a: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ea typeface="+mn-lt"/>
              <a:cs typeface="+mn-lt"/>
            </a:endParaRP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ea typeface="+mn-lt"/>
                <a:cs typeface="+mn-lt"/>
              </a:rPr>
              <a:t>The association of individual factors (such as caregiver substance abuse or mental health) with child maltreatment is </a:t>
            </a:r>
            <a:r>
              <a:rPr lang="en-US" sz="2600" b="1" u="sng" dirty="0">
                <a:ea typeface="+mn-lt"/>
                <a:cs typeface="+mn-lt"/>
              </a:rPr>
              <a:t>reduced after accounting for poverty</a:t>
            </a:r>
            <a:r>
              <a:rPr lang="en-US" sz="2600" i="1" dirty="0">
                <a:ea typeface="+mn-lt"/>
                <a:cs typeface="+mn-lt"/>
              </a:rPr>
              <a:t> </a:t>
            </a:r>
            <a:r>
              <a:rPr lang="en-US" sz="2600" dirty="0">
                <a:ea typeface="+mn-lt"/>
                <a:cs typeface="+mn-lt"/>
              </a:rPr>
              <a:t>experienced by families receiving preservation services</a:t>
            </a:r>
            <a:endParaRPr lang="en-US" sz="400" i="1" dirty="0">
              <a:ea typeface="+mn-lt"/>
              <a:cs typeface="+mn-lt"/>
            </a:endParaRPr>
          </a:p>
          <a:p>
            <a:pPr marL="822960" lvl="2" indent="-36576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500" b="1" i="1" dirty="0">
                <a:solidFill>
                  <a:schemeClr val="accent3"/>
                </a:solidFill>
                <a:ea typeface="+mn-lt"/>
                <a:cs typeface="+mn-lt"/>
              </a:rPr>
              <a:t>“…when the effects of poverty are accounted for, these individual factors lose their potency…”</a:t>
            </a:r>
            <a:endParaRPr lang="en-US" sz="2500" b="1" dirty="0">
              <a:solidFill>
                <a:schemeClr val="accent3"/>
              </a:solidFill>
              <a:ea typeface="+mn-lt"/>
              <a:cs typeface="+mn-lt"/>
            </a:endParaRPr>
          </a:p>
        </p:txBody>
      </p:sp>
      <p:pic>
        <p:nvPicPr>
          <p:cNvPr id="5" name="Graphic 5" descr="Family with boy with solid fill">
            <a:extLst>
              <a:ext uri="{FF2B5EF4-FFF2-40B4-BE49-F238E27FC236}">
                <a16:creationId xmlns:a16="http://schemas.microsoft.com/office/drawing/2014/main" id="{74E79260-9483-4076-AAFE-6180032C3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3471" y="3488592"/>
            <a:ext cx="1128902" cy="1128902"/>
          </a:xfrm>
          <a:prstGeom prst="rect">
            <a:avLst/>
          </a:prstGeom>
        </p:spPr>
      </p:pic>
      <p:pic>
        <p:nvPicPr>
          <p:cNvPr id="9" name="Graphic 9" descr="Circles with arrows outline">
            <a:extLst>
              <a:ext uri="{FF2B5EF4-FFF2-40B4-BE49-F238E27FC236}">
                <a16:creationId xmlns:a16="http://schemas.microsoft.com/office/drawing/2014/main" id="{7A1F47E3-4FDA-4BAA-9431-B56664163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4097" y="2180621"/>
            <a:ext cx="3691891" cy="3744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A02A14-CAE7-FA44-8356-004E336F16AD}"/>
              </a:ext>
            </a:extLst>
          </p:cNvPr>
          <p:cNvSpPr txBox="1"/>
          <p:nvPr/>
        </p:nvSpPr>
        <p:spPr>
          <a:xfrm>
            <a:off x="228765" y="5925464"/>
            <a:ext cx="244384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ea typeface="+mn-lt"/>
                <a:cs typeface="+mn-lt"/>
              </a:rPr>
              <a:t>(Slack, 2011) </a:t>
            </a:r>
            <a:endParaRPr lang="en-US"/>
          </a:p>
          <a:p>
            <a:r>
              <a:rPr lang="en-US" sz="1600">
                <a:ea typeface="+mn-lt"/>
                <a:cs typeface="+mn-lt"/>
              </a:rPr>
              <a:t>(Yang, 2015) </a:t>
            </a:r>
            <a:endParaRPr lang="en-US">
              <a:ea typeface="+mn-lt"/>
              <a:cs typeface="+mn-lt"/>
            </a:endParaRPr>
          </a:p>
          <a:p>
            <a:r>
              <a:rPr lang="en-US" sz="1600">
                <a:ea typeface="+mn-lt"/>
                <a:cs typeface="+mn-lt"/>
              </a:rPr>
              <a:t>(</a:t>
            </a:r>
            <a:r>
              <a:rPr lang="en-US" sz="1600" err="1">
                <a:ea typeface="+mn-lt"/>
                <a:cs typeface="+mn-lt"/>
              </a:rPr>
              <a:t>Escaravage</a:t>
            </a:r>
            <a:r>
              <a:rPr lang="en-US" sz="1600">
                <a:ea typeface="+mn-lt"/>
                <a:cs typeface="+mn-lt"/>
              </a:rPr>
              <a:t>, 2014)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98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C44F1-88A0-40FF-A333-ACEE13EEB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2" y="235298"/>
            <a:ext cx="11709135" cy="1195099"/>
          </a:xfrm>
        </p:spPr>
        <p:txBody>
          <a:bodyPr>
            <a:noAutofit/>
          </a:bodyPr>
          <a:lstStyle/>
          <a:p>
            <a:r>
              <a:rPr lang="en-US" sz="4000" b="1" u="sng">
                <a:solidFill>
                  <a:srgbClr val="800000"/>
                </a:solidFill>
              </a:rPr>
              <a:t>Annual</a:t>
            </a:r>
            <a:r>
              <a:rPr lang="en-US" sz="4000" b="1">
                <a:solidFill>
                  <a:srgbClr val="800000"/>
                </a:solidFill>
              </a:rPr>
              <a:t> </a:t>
            </a:r>
            <a:r>
              <a:rPr lang="en-US" sz="4000"/>
              <a:t>Costs of Child Maltreatment in the 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B39E7-DE72-47BC-BF7D-6774A548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645" y="1805457"/>
            <a:ext cx="8027732" cy="44479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3600" b="1">
                <a:solidFill>
                  <a:srgbClr val="800000"/>
                </a:solidFill>
              </a:rPr>
              <a:t>$80 billion </a:t>
            </a:r>
            <a:r>
              <a:rPr lang="en-US" sz="3200"/>
              <a:t>=</a:t>
            </a:r>
            <a:r>
              <a:rPr lang="en-US" sz="3200" b="1">
                <a:solidFill>
                  <a:srgbClr val="C00000"/>
                </a:solidFill>
              </a:rPr>
              <a:t> </a:t>
            </a:r>
            <a:r>
              <a:rPr lang="en-US" sz="3400"/>
              <a:t>direct &amp; indirect costs of child maltreatment</a:t>
            </a:r>
            <a:r>
              <a:rPr lang="en-US" sz="3200"/>
              <a:t> </a:t>
            </a:r>
            <a:r>
              <a:rPr lang="en-US"/>
              <a:t>(2012)</a:t>
            </a:r>
          </a:p>
          <a:p>
            <a:pPr marL="457200" indent="-457200">
              <a:lnSpc>
                <a:spcPct val="100000"/>
              </a:lnSpc>
            </a:pPr>
            <a:r>
              <a:rPr lang="en-US" sz="3600" b="1">
                <a:solidFill>
                  <a:srgbClr val="800000"/>
                </a:solidFill>
                <a:ea typeface="+mn-lt"/>
                <a:cs typeface="+mn-lt"/>
              </a:rPr>
              <a:t>$428 billion</a:t>
            </a:r>
            <a:r>
              <a:rPr lang="en-US" sz="3200" b="1">
                <a:solidFill>
                  <a:srgbClr val="800000"/>
                </a:solidFill>
                <a:ea typeface="+mn-lt"/>
                <a:cs typeface="+mn-lt"/>
              </a:rPr>
              <a:t> </a:t>
            </a:r>
            <a:r>
              <a:rPr lang="en-US" sz="3200">
                <a:ea typeface="+mn-lt"/>
                <a:cs typeface="+mn-lt"/>
              </a:rPr>
              <a:t>= </a:t>
            </a:r>
            <a:r>
              <a:rPr lang="en-US" sz="3400">
                <a:ea typeface="+mn-lt"/>
                <a:cs typeface="+mn-lt"/>
              </a:rPr>
              <a:t>economic burden due to </a:t>
            </a:r>
            <a:r>
              <a:rPr lang="en-US" sz="3400" i="1">
                <a:ea typeface="+mn-lt"/>
                <a:cs typeface="+mn-lt"/>
              </a:rPr>
              <a:t>substantiated</a:t>
            </a:r>
            <a:r>
              <a:rPr lang="en-US" sz="3400">
                <a:ea typeface="+mn-lt"/>
                <a:cs typeface="+mn-lt"/>
              </a:rPr>
              <a:t> child maltreatment           </a:t>
            </a:r>
            <a:r>
              <a:rPr lang="en-US">
                <a:ea typeface="+mn-lt"/>
                <a:cs typeface="+mn-lt"/>
              </a:rPr>
              <a:t>(lifetime costs incurred annually) (2015)</a:t>
            </a:r>
            <a:endParaRPr lang="en-US" sz="3200"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</a:pPr>
            <a:r>
              <a:rPr lang="en-US" sz="3600" b="1">
                <a:solidFill>
                  <a:srgbClr val="800000"/>
                </a:solidFill>
                <a:ea typeface="+mn-lt"/>
                <a:cs typeface="+mn-lt"/>
              </a:rPr>
              <a:t>$</a:t>
            </a:r>
            <a:r>
              <a:rPr lang="en-US" sz="3600" b="1">
                <a:solidFill>
                  <a:srgbClr val="800000"/>
                </a:solidFill>
              </a:rPr>
              <a:t>2 trillion</a:t>
            </a:r>
            <a:r>
              <a:rPr lang="en-US" sz="3200" b="1">
                <a:solidFill>
                  <a:srgbClr val="800000"/>
                </a:solidFill>
              </a:rPr>
              <a:t> </a:t>
            </a:r>
            <a:r>
              <a:rPr lang="en-US" sz="3200">
                <a:solidFill>
                  <a:srgbClr val="000000"/>
                </a:solidFill>
              </a:rPr>
              <a:t>= </a:t>
            </a:r>
            <a:r>
              <a:rPr lang="en-US" sz="3400">
                <a:solidFill>
                  <a:srgbClr val="000000"/>
                </a:solidFill>
              </a:rPr>
              <a:t>economic burden due to </a:t>
            </a:r>
            <a:r>
              <a:rPr lang="en-US" sz="3400" i="1">
                <a:solidFill>
                  <a:srgbClr val="000000"/>
                </a:solidFill>
              </a:rPr>
              <a:t>investigated</a:t>
            </a:r>
            <a:r>
              <a:rPr lang="en-US" sz="3400">
                <a:solidFill>
                  <a:srgbClr val="000000"/>
                </a:solidFill>
              </a:rPr>
              <a:t> child maltreatment              </a:t>
            </a:r>
            <a:r>
              <a:rPr lang="en-US"/>
              <a:t>(lifetime costs incurred annually) (2015)</a:t>
            </a:r>
            <a:endParaRPr lang="en-US" sz="3200" b="1" i="1">
              <a:solidFill>
                <a:srgbClr val="C00000"/>
              </a:solidFill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BA3CC-6EA5-AD45-B0F1-8741383E5F1B}"/>
              </a:ext>
            </a:extLst>
          </p:cNvPr>
          <p:cNvSpPr txBox="1"/>
          <p:nvPr/>
        </p:nvSpPr>
        <p:spPr>
          <a:xfrm>
            <a:off x="153012" y="6253365"/>
            <a:ext cx="151967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(Gelles, 2012) </a:t>
            </a:r>
          </a:p>
          <a:p>
            <a:r>
              <a:rPr lang="en-US" sz="1600"/>
              <a:t>(Peterson, 2018) </a:t>
            </a:r>
            <a:endParaRPr lang="en-US"/>
          </a:p>
        </p:txBody>
      </p:sp>
      <p:pic>
        <p:nvPicPr>
          <p:cNvPr id="6" name="Graphic 5" descr="Dollar with solid fill">
            <a:extLst>
              <a:ext uri="{FF2B5EF4-FFF2-40B4-BE49-F238E27FC236}">
                <a16:creationId xmlns:a16="http://schemas.microsoft.com/office/drawing/2014/main" id="{22531534-FF23-954C-3789-C015A163B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7890" y="2517846"/>
            <a:ext cx="2791414" cy="245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987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D87BC2-0E64-7B8D-F16D-8E15D2648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"/>
          <a:stretch/>
        </p:blipFill>
        <p:spPr>
          <a:xfrm>
            <a:off x="4432964" y="168266"/>
            <a:ext cx="7296410" cy="6521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CDCB5-35C5-7F23-74CE-0EC2457D66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590" y="2204340"/>
            <a:ext cx="5553915" cy="1887441"/>
          </a:xfrm>
        </p:spPr>
        <p:txBody>
          <a:bodyPr>
            <a:noAutofit/>
          </a:bodyPr>
          <a:lstStyle/>
          <a:p>
            <a:r>
              <a:rPr lang="en-US" sz="3200"/>
              <a:t>Evidence-based </a:t>
            </a:r>
            <a:br>
              <a:rPr lang="en-US" sz="3200"/>
            </a:br>
            <a:r>
              <a:rPr lang="en-US" sz="3200"/>
              <a:t>Policy-Making to Build </a:t>
            </a:r>
            <a:br>
              <a:rPr lang="en-US" sz="3200"/>
            </a:br>
            <a:r>
              <a:rPr lang="en-US" sz="3200"/>
              <a:t>a Well-Being System: Making it </a:t>
            </a:r>
            <a:r>
              <a:rPr lang="en-US" sz="3200" b="1">
                <a:solidFill>
                  <a:srgbClr val="800000"/>
                </a:solidFill>
              </a:rPr>
              <a:t>ACTIONABLE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DDEC6-4FB5-0E3C-62CC-ECF6245440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984375"/>
            <a:ext cx="10294938" cy="43354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14048-1045-8989-7607-184D2B858495}"/>
              </a:ext>
            </a:extLst>
          </p:cNvPr>
          <p:cNvSpPr txBox="1"/>
          <p:nvPr/>
        </p:nvSpPr>
        <p:spPr>
          <a:xfrm>
            <a:off x="6934276" y="5561472"/>
            <a:ext cx="2524596" cy="1123712"/>
          </a:xfrm>
          <a:prstGeom prst="roundRect">
            <a:avLst/>
          </a:prstGeom>
          <a:solidFill>
            <a:schemeClr val="accent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States take a holistic well-being approach to policy making focused on preventing child welfare involvement &amp; high human and fiscal costs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B02F7-62DB-7810-1EE3-652A25DC73B3}"/>
              </a:ext>
            </a:extLst>
          </p:cNvPr>
          <p:cNvSpPr txBox="1"/>
          <p:nvPr/>
        </p:nvSpPr>
        <p:spPr>
          <a:xfrm>
            <a:off x="6934276" y="0"/>
            <a:ext cx="2446840" cy="919401"/>
          </a:xfrm>
          <a:prstGeom prst="roundRect">
            <a:avLst/>
          </a:prstGeom>
          <a:solidFill>
            <a:schemeClr val="accent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Equitable policy, program &amp; service design centering the experiences and leadership of families, youth &amp; communities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763759-00CA-3F08-3E24-A9382AC6EC69}"/>
              </a:ext>
            </a:extLst>
          </p:cNvPr>
          <p:cNvSpPr/>
          <p:nvPr/>
        </p:nvSpPr>
        <p:spPr>
          <a:xfrm>
            <a:off x="10877007" y="5526315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FD7DFF-943B-FB32-9759-EBE1E9A714BA}"/>
              </a:ext>
            </a:extLst>
          </p:cNvPr>
          <p:cNvSpPr/>
          <p:nvPr/>
        </p:nvSpPr>
        <p:spPr>
          <a:xfrm rot="5400000">
            <a:off x="10441578" y="5978436"/>
            <a:ext cx="1314994" cy="444137"/>
          </a:xfrm>
          <a:prstGeom prst="rect">
            <a:avLst/>
          </a:prstGeom>
          <a:solidFill>
            <a:srgbClr val="21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4DEEE6-8ACC-41DC-D98D-B13322938C10}"/>
              </a:ext>
            </a:extLst>
          </p:cNvPr>
          <p:cNvSpPr/>
          <p:nvPr/>
        </p:nvSpPr>
        <p:spPr>
          <a:xfrm>
            <a:off x="11534503" y="6213566"/>
            <a:ext cx="657498" cy="644434"/>
          </a:xfrm>
          <a:prstGeom prst="rect">
            <a:avLst/>
          </a:prstGeom>
          <a:solidFill>
            <a:srgbClr val="2A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2437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A591A-F0B2-5380-E428-9F2BCEA68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6" y="134937"/>
            <a:ext cx="11330820" cy="1325563"/>
          </a:xfrm>
        </p:spPr>
        <p:txBody>
          <a:bodyPr/>
          <a:lstStyle/>
          <a:p>
            <a:r>
              <a:rPr lang="en-US" dirty="0"/>
              <a:t>APHSA &amp; Chapin Hall Policy Analysis Tool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E3738-BC5A-DA23-4407-7655A0556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859" y="1747156"/>
            <a:ext cx="3424251" cy="4833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8C9A41-64F1-9DF7-15ED-B1B5FB169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29" y="1747156"/>
            <a:ext cx="7772400" cy="2661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6B1D4-325B-AEDF-C04F-1B7AB1A6FE82}"/>
              </a:ext>
            </a:extLst>
          </p:cNvPr>
          <p:cNvSpPr txBox="1"/>
          <p:nvPr/>
        </p:nvSpPr>
        <p:spPr>
          <a:xfrm>
            <a:off x="168730" y="5983704"/>
            <a:ext cx="810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www.chapinhall.org</a:t>
            </a:r>
            <a:r>
              <a:rPr lang="en-US" dirty="0"/>
              <a:t>/wp-content/uploads/FINAL-ECS-Tool-with-Intro_6.14.23.pdf</a:t>
            </a:r>
          </a:p>
        </p:txBody>
      </p:sp>
    </p:spTree>
    <p:extLst>
      <p:ext uri="{BB962C8B-B14F-4D97-AF65-F5344CB8AC3E}">
        <p14:creationId xmlns:p14="http://schemas.microsoft.com/office/powerpoint/2010/main" val="17093862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B20B2A-9E09-E938-BE6D-6406F9C05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467" y="0"/>
            <a:ext cx="7771480" cy="686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988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B69EA6E-0102-4BD4-B6C0-9846DC4E726D}"/>
              </a:ext>
            </a:extLst>
          </p:cNvPr>
          <p:cNvGrpSpPr/>
          <p:nvPr/>
        </p:nvGrpSpPr>
        <p:grpSpPr>
          <a:xfrm>
            <a:off x="0" y="1582655"/>
            <a:ext cx="7442560" cy="5275345"/>
            <a:chOff x="136208" y="1788505"/>
            <a:chExt cx="5857875" cy="3905250"/>
          </a:xfrm>
        </p:grpSpPr>
        <p:pic>
          <p:nvPicPr>
            <p:cNvPr id="6" name="Picture 5" descr="A black computer monitor&#10;&#10;Description automatically generated with low confidence">
              <a:extLst>
                <a:ext uri="{FF2B5EF4-FFF2-40B4-BE49-F238E27FC236}">
                  <a16:creationId xmlns:a16="http://schemas.microsoft.com/office/drawing/2014/main" id="{25B798D8-2033-4F91-B1E3-462C40A6F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208" y="1788505"/>
              <a:ext cx="5857875" cy="39052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E8D9F9-26C7-47CF-A3A5-B96D39451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52" r="12237"/>
            <a:stretch/>
          </p:blipFill>
          <p:spPr>
            <a:xfrm>
              <a:off x="1283854" y="2198948"/>
              <a:ext cx="3556001" cy="225144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AAC6D4D-46FA-4E7D-AAD5-925733C88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37" y="134937"/>
            <a:ext cx="10533529" cy="1325563"/>
          </a:xfrm>
        </p:spPr>
        <p:txBody>
          <a:bodyPr/>
          <a:lstStyle/>
          <a:p>
            <a:r>
              <a:rPr lang="en-US"/>
              <a:t>Chapin Hall 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AB581F-659D-5B44-9E46-145F28D839F8}"/>
              </a:ext>
            </a:extLst>
          </p:cNvPr>
          <p:cNvSpPr txBox="1"/>
          <p:nvPr/>
        </p:nvSpPr>
        <p:spPr>
          <a:xfrm>
            <a:off x="6788210" y="4455288"/>
            <a:ext cx="488324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  <a:hlinkClick r:id="rId5"/>
              </a:rPr>
              <a:t>Chapinhall.org/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  <a:hlinkClick r:id="rId5"/>
              </a:rPr>
              <a:t>ecsproject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DFDD75-48E5-6947-A397-A714395791BA}"/>
              </a:ext>
            </a:extLst>
          </p:cNvPr>
          <p:cNvSpPr txBox="1"/>
          <p:nvPr/>
        </p:nvSpPr>
        <p:spPr>
          <a:xfrm>
            <a:off x="7027017" y="6387079"/>
            <a:ext cx="516498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(Weiner, Anderson &amp; Thomas, 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(Anderson, Grewal-Kök, Cusick, Weiner &amp; Thomas, 2021)</a:t>
            </a:r>
          </a:p>
        </p:txBody>
      </p:sp>
      <p:pic>
        <p:nvPicPr>
          <p:cNvPr id="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2B28642-B523-44CE-B185-0BEE433AA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783" y="2191804"/>
            <a:ext cx="4638530" cy="2986625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F512D3BF-573E-259C-8751-98C6A84CE3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87" y="2041236"/>
            <a:ext cx="2342940" cy="23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69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35F93F-B913-4409-B2F3-E2C2C9F75980}"/>
              </a:ext>
            </a:extLst>
          </p:cNvPr>
          <p:cNvSpPr txBox="1"/>
          <p:nvPr/>
        </p:nvSpPr>
        <p:spPr>
          <a:xfrm>
            <a:off x="10870748" y="5129892"/>
            <a:ext cx="14497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(Yang, 2015) 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59783" y="1721364"/>
          <a:ext cx="11270217" cy="4394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59E02D13-61AA-F268-61D2-F91DC4D7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81" y="268831"/>
            <a:ext cx="11763286" cy="1106004"/>
          </a:xfrm>
        </p:spPr>
        <p:txBody>
          <a:bodyPr>
            <a:noAutofit/>
          </a:bodyPr>
          <a:lstStyle/>
          <a:p>
            <a:r>
              <a:rPr lang="en-US" sz="3100"/>
              <a:t>Material Hardship Increases Risk for Child Welfare Involvement:</a:t>
            </a:r>
            <a:br>
              <a:rPr lang="en-US" sz="3100"/>
            </a:br>
            <a:r>
              <a:rPr lang="en-US" sz="3600" b="1"/>
              <a:t>Both Neglect &amp; Abuse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1E2366-5EEF-EC7B-D572-D6D458E1D30E}"/>
              </a:ext>
            </a:extLst>
          </p:cNvPr>
          <p:cNvSpPr txBox="1"/>
          <p:nvPr/>
        </p:nvSpPr>
        <p:spPr>
          <a:xfrm>
            <a:off x="246885" y="6349626"/>
            <a:ext cx="99144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*Dimensions of material hardship in this study included: food, housing, utilities &amp; medical hardship 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945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51FB2-BD35-AD49-9528-95522EF7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9" y="0"/>
            <a:ext cx="11928838" cy="1392143"/>
          </a:xfrm>
        </p:spPr>
        <p:txBody>
          <a:bodyPr>
            <a:noAutofit/>
          </a:bodyPr>
          <a:lstStyle/>
          <a:p>
            <a:r>
              <a:rPr lang="en-US" sz="3200"/>
              <a:t>Negative Earnings Shocks Are Associated with </a:t>
            </a:r>
            <a:br>
              <a:rPr lang="en-US" sz="3200"/>
            </a:br>
            <a:r>
              <a:rPr lang="en-US" sz="3200"/>
              <a:t>Increased Risk for Subsequent Child Welfare Involvement</a:t>
            </a:r>
            <a:br>
              <a:rPr lang="en-US" sz="3200"/>
            </a:br>
            <a:r>
              <a:rPr lang="en-US" sz="2400"/>
              <a:t>(slide 1 of 2)</a:t>
            </a:r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4404A-1C2E-9E4E-836A-3A3062D4C7A8}"/>
              </a:ext>
            </a:extLst>
          </p:cNvPr>
          <p:cNvSpPr txBox="1"/>
          <p:nvPr/>
        </p:nvSpPr>
        <p:spPr>
          <a:xfrm>
            <a:off x="4122792" y="1958288"/>
            <a:ext cx="5727433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lt"/>
              <a:cs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Experiencing a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negative earnings shock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 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(quarterly reduction in earnings of 30% or more): 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Increases risk of subsequent CPS investigation by 18% 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Increases risk of physical abuse investigation by 26%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lt"/>
              <a:cs typeface="+mn-l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lt"/>
              <a:cs typeface="+mn-l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Each additional negative earnings shock is associated with a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15% greater likelihood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of CPS involvement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But each consecutive quarter with stable income is associated with a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5% lower risk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of CPS investigation   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lt"/>
              <a:cs typeface="+mn-l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lt"/>
              <a:cs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9A66F-9A26-5642-8DC5-76660ECAA98F}"/>
              </a:ext>
            </a:extLst>
          </p:cNvPr>
          <p:cNvSpPr txBox="1"/>
          <p:nvPr/>
        </p:nvSpPr>
        <p:spPr>
          <a:xfrm>
            <a:off x="176892" y="6427270"/>
            <a:ext cx="333158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(Cai, 2021)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7" name="Graphic 7" descr="Wallet with solid fill">
            <a:extLst>
              <a:ext uri="{FF2B5EF4-FFF2-40B4-BE49-F238E27FC236}">
                <a16:creationId xmlns:a16="http://schemas.microsoft.com/office/drawing/2014/main" id="{F9C5D47E-FE75-42CF-BA75-ED480CBE8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269" y="1816459"/>
            <a:ext cx="2802833" cy="2813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4844" y="1554849"/>
            <a:ext cx="932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For low-income families with recently closed CPS investigations: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24C20-BEAE-5BAF-1FB7-9E52BA90A33C}"/>
              </a:ext>
            </a:extLst>
          </p:cNvPr>
          <p:cNvSpPr txBox="1"/>
          <p:nvPr/>
        </p:nvSpPr>
        <p:spPr>
          <a:xfrm>
            <a:off x="425293" y="4424920"/>
            <a:ext cx="3083187" cy="1523494"/>
          </a:xfrm>
          <a:prstGeom prst="rect">
            <a:avLst/>
          </a:prstGeom>
          <a:solidFill>
            <a:srgbClr val="2A5CAA"/>
          </a:solidFill>
          <a:ln w="57150">
            <a:solidFill>
              <a:srgbClr val="1C9AD6"/>
            </a:solidFill>
          </a:ln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About 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10% of low-income adults with children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have experienced a financial shock resulting in a </a:t>
            </a:r>
            <a:r>
              <a:rPr kumimoji="0" lang="en-US" sz="15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50% income drop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over one year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30374"/>
      </p:ext>
    </p:extLst>
  </p:cSld>
  <p:clrMapOvr>
    <a:masterClrMapping/>
  </p:clrMapOvr>
</p:sld>
</file>

<file path=ppt/theme/theme1.xml><?xml version="1.0" encoding="utf-8"?>
<a:theme xmlns:a="http://schemas.openxmlformats.org/drawingml/2006/main" name="Chapin Hall PPT Template 3">
  <a:themeElements>
    <a:clrScheme name="Chapin H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00000"/>
      </a:accent1>
      <a:accent2>
        <a:srgbClr val="213368"/>
      </a:accent2>
      <a:accent3>
        <a:srgbClr val="2A5CAA"/>
      </a:accent3>
      <a:accent4>
        <a:srgbClr val="009CDE"/>
      </a:accent4>
      <a:accent5>
        <a:srgbClr val="767676"/>
      </a:accent5>
      <a:accent6>
        <a:srgbClr val="D6D6CE"/>
      </a:accent6>
      <a:hlink>
        <a:srgbClr val="0563C1"/>
      </a:hlink>
      <a:folHlink>
        <a:srgbClr val="954F72"/>
      </a:folHlink>
    </a:clrScheme>
    <a:fontScheme name="Custom 2">
      <a:majorFont>
        <a:latin typeface="Avenir Next LT Pro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apin Hall PPT Template 3" id="{DC60EEDA-734E-4936-8962-66459E1929CC}" vid="{9A37DC41-5D12-4F8A-9C31-FAC03F949D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D587C0D0002B4D9A4C0C4EAF3240B1" ma:contentTypeVersion="17" ma:contentTypeDescription="Create a new document." ma:contentTypeScope="" ma:versionID="b5a0cfd8fbe5dc22ed345d843ce14932">
  <xsd:schema xmlns:xsd="http://www.w3.org/2001/XMLSchema" xmlns:xs="http://www.w3.org/2001/XMLSchema" xmlns:p="http://schemas.microsoft.com/office/2006/metadata/properties" xmlns:ns2="c7bb4695-cde7-4543-afee-2e0708af0f64" xmlns:ns3="a506d761-84e5-486e-b7c3-9c0d5b6f4bda" targetNamespace="http://schemas.microsoft.com/office/2006/metadata/properties" ma:root="true" ma:fieldsID="9c67817161eb22ac339592ef48cb5b0b" ns2:_="" ns3:_="">
    <xsd:import namespace="c7bb4695-cde7-4543-afee-2e0708af0f64"/>
    <xsd:import namespace="a506d761-84e5-486e-b7c3-9c0d5b6f4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b4695-cde7-4543-afee-2e0708af0f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dada7c3-aacb-455f-bd03-6005df5ea7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6d761-84e5-486e-b7c3-9c0d5b6f4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e44cf86-e9f1-4e57-aa19-ba338af9bf7e}" ma:internalName="TaxCatchAll" ma:showField="CatchAllData" ma:web="a506d761-84e5-486e-b7c3-9c0d5b6f4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bb4695-cde7-4543-afee-2e0708af0f64">
      <Terms xmlns="http://schemas.microsoft.com/office/infopath/2007/PartnerControls"/>
    </lcf76f155ced4ddcb4097134ff3c332f>
    <TaxCatchAll xmlns="a506d761-84e5-486e-b7c3-9c0d5b6f4bda" xsi:nil="true"/>
  </documentManagement>
</p:properties>
</file>

<file path=customXml/itemProps1.xml><?xml version="1.0" encoding="utf-8"?>
<ds:datastoreItem xmlns:ds="http://schemas.openxmlformats.org/officeDocument/2006/customXml" ds:itemID="{096DA98F-414A-4246-9F24-6F0843B40D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bb4695-cde7-4543-afee-2e0708af0f64"/>
    <ds:schemaRef ds:uri="a506d761-84e5-486e-b7c3-9c0d5b6f4b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F85EDA-3DAD-469E-ADCB-C0398F8FB2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C03D9D-0C12-41B4-80FA-0DFC1C4959B8}">
  <ds:schemaRefs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a506d761-84e5-486e-b7c3-9c0d5b6f4bda"/>
    <ds:schemaRef ds:uri="c7bb4695-cde7-4543-afee-2e0708af0f64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5213</Words>
  <Application>Microsoft Macintosh PowerPoint</Application>
  <PresentationFormat>Widescreen</PresentationFormat>
  <Paragraphs>501</Paragraphs>
  <Slides>74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7" baseType="lpstr">
      <vt:lpstr>Arial</vt:lpstr>
      <vt:lpstr>Arial,Sans-Serif</vt:lpstr>
      <vt:lpstr>Avenir Next LT Pro</vt:lpstr>
      <vt:lpstr>Avenir Next LT Pro Demi</vt:lpstr>
      <vt:lpstr>Calibri</vt:lpstr>
      <vt:lpstr>Garamond</vt:lpstr>
      <vt:lpstr>Georgia</vt:lpstr>
      <vt:lpstr>Gotham Light</vt:lpstr>
      <vt:lpstr>PublicSans</vt:lpstr>
      <vt:lpstr>Segoe UI</vt:lpstr>
      <vt:lpstr>Times New Roman</vt:lpstr>
      <vt:lpstr>Wingdings</vt:lpstr>
      <vt:lpstr>Chapin Hall PPT Template 3</vt:lpstr>
      <vt:lpstr>Economic &amp; Concrete Supports, Family Well-being, and Reducing Risk for Child Welfare Involvement</vt:lpstr>
      <vt:lpstr>Economic and Concrete Supports (ECS): An Overview</vt:lpstr>
      <vt:lpstr>Context Matters:  Impact of Historical &amp; Contemporary Policy Choices </vt:lpstr>
      <vt:lpstr>County-Level Relationship between Child Poverty Rates &amp; CPS Reporting Has Intensified</vt:lpstr>
      <vt:lpstr>          nearly 85%  of families investigated by  child protective services have incomes below 200% of the federal poverty line  ($49,720 for a family of 3 in 2023)  </vt:lpstr>
      <vt:lpstr>          60%+  of substantiated CPS responses nationally involve neglect only   …and provision of  economic &amp; concrete supports is associated with decreased risk for both neglect and physical abuse </vt:lpstr>
      <vt:lpstr>Context &amp; Economic Factors Matter</vt:lpstr>
      <vt:lpstr>Material Hardship Increases Risk for Child Welfare Involvement: Both Neglect &amp; Abuse</vt:lpstr>
      <vt:lpstr>Negative Earnings Shocks Are Associated with  Increased Risk for Subsequent Child Welfare Involvement (slide 1 of 2)</vt:lpstr>
      <vt:lpstr>But the Association Diminishes When  Negative Earnings Shocks Are Offset by Public Benefits (slide 2 of 2)</vt:lpstr>
      <vt:lpstr>The Intersection of Family Economic Insecurity &amp; Child Welfare Involvement</vt:lpstr>
      <vt:lpstr>Multiple Material &amp; Economic Hardships Can Overload Families </vt:lpstr>
      <vt:lpstr>A Hardship Chain Reaction</vt:lpstr>
      <vt:lpstr>Families who Experience Child Welfare Call for Increased Economic &amp; Concrete Resources</vt:lpstr>
      <vt:lpstr>Economic &amp; Concrete Support Packages (NAS) to  Improve Context and Prevent Child Welfare Involvement</vt:lpstr>
      <vt:lpstr>CPS Interventions Are Pervasive: Over Half of  All Black Children Experience an Investigation</vt:lpstr>
      <vt:lpstr> Evidence:  Relationship between Economic &amp; Concrete Supports  and Child Welfare Involvement </vt:lpstr>
      <vt:lpstr>Sources of Evidence</vt:lpstr>
      <vt:lpstr>Decreased Access to Economic &amp; Concrete Supports Is Associated with Increased Child Welfare Involvement</vt:lpstr>
      <vt:lpstr>PowerPoint Presentation</vt:lpstr>
      <vt:lpstr>State Policy Option: No Full-Family Sanctions for Non-Compliance with TANF Work Requirements</vt:lpstr>
      <vt:lpstr>Lack of Access to Child Care</vt:lpstr>
      <vt:lpstr>Reduced Employment</vt:lpstr>
      <vt:lpstr>PowerPoint Presentation</vt:lpstr>
      <vt:lpstr>Evidence of Causal Effect of Income on Risk for Child Welfare Involvement </vt:lpstr>
      <vt:lpstr>Macro-Economic &amp; Employment Supports</vt:lpstr>
      <vt:lpstr>Earned Income Tax Credit (EITC)</vt:lpstr>
      <vt:lpstr>Earned Income Tax Credit (EITC)</vt:lpstr>
      <vt:lpstr>State Policy Option:  Establish a State Earned Income Tax Credit</vt:lpstr>
      <vt:lpstr>Minimum Wage</vt:lpstr>
      <vt:lpstr>Minimum Wage</vt:lpstr>
      <vt:lpstr>State Policy Option:  Establish or Increase Minimum Wage </vt:lpstr>
      <vt:lpstr>Paid Family Leave (PFL)</vt:lpstr>
      <vt:lpstr>State Policy Option:   Establish Paid Family Leave Policies</vt:lpstr>
      <vt:lpstr>Unemployment Benefits</vt:lpstr>
      <vt:lpstr>State Policy Option:  Expand Unemployment Benefits</vt:lpstr>
      <vt:lpstr>Concrete Supports: Home Visiting &amp; Child Care</vt:lpstr>
      <vt:lpstr>Universal Home Visiting with Economic &amp; Concrete Supports</vt:lpstr>
      <vt:lpstr>State Policy Option: Fund Universal Home Visiting to Prevent Child Welfare Involvement at the Population Level</vt:lpstr>
      <vt:lpstr>Child Care Subsidies</vt:lpstr>
      <vt:lpstr>Child Care Subsidies</vt:lpstr>
      <vt:lpstr>Child Care</vt:lpstr>
      <vt:lpstr>High-Quality Child Care</vt:lpstr>
      <vt:lpstr>State Policy Option:  Increasing Access to Child Care for Families </vt:lpstr>
      <vt:lpstr>Concrete Supports: Health</vt:lpstr>
      <vt:lpstr>Medicaid Expansion</vt:lpstr>
      <vt:lpstr>Medicaid Expansion</vt:lpstr>
      <vt:lpstr>Policy Synergy: Medicaid Expansion &amp; Housing Stability</vt:lpstr>
      <vt:lpstr>State Policy Option: Leverage Opportunities to Use Medicaid Funding to Address Social Determinants of Health</vt:lpstr>
      <vt:lpstr>Concrete Supports: Housing</vt:lpstr>
      <vt:lpstr>Supportive Housing</vt:lpstr>
      <vt:lpstr>Permanent Housing Subsidies  </vt:lpstr>
      <vt:lpstr>State Policy Option: Connect Head Start Families to Housing Supports  </vt:lpstr>
      <vt:lpstr>State Policy Option: Provide Short-Term Housing Support to Families Involved with Child Welfare </vt:lpstr>
      <vt:lpstr>Public Benefits</vt:lpstr>
      <vt:lpstr>Temporary Assistance to Needy Families (TANF)</vt:lpstr>
      <vt:lpstr>State Policy Option: Increase TANF Cash Assistance Benefit Amounts  </vt:lpstr>
      <vt:lpstr>State Policy Option: Provide Concrete Supports  through TANF Home Visiting Program  </vt:lpstr>
      <vt:lpstr>Supplemental Nutrition Assistance Program (SNAP) (slide 1 of 2)</vt:lpstr>
      <vt:lpstr>Supplemental Nutrition Assistance Program (SNAP) (slide 2 of 2)</vt:lpstr>
      <vt:lpstr>State Policy Option:  Implement More Generous SNAP Policies </vt:lpstr>
      <vt:lpstr>Child Welfare Programs with  Economic &amp; Concrete Supports</vt:lpstr>
      <vt:lpstr>Family Preservation with Concrete Supports</vt:lpstr>
      <vt:lpstr>State Policy Option: Provide Concrete Supports through Family Preservation Program</vt:lpstr>
      <vt:lpstr>Cross-Sector Considerations</vt:lpstr>
      <vt:lpstr>Economic &amp; Concrete Supports As a Population-Level Strategy for Prevention of Child Maltreatment</vt:lpstr>
      <vt:lpstr>Economic &amp; Concrete Supports As a Population-Level Strategy for Prevention of Child Maltreatment</vt:lpstr>
      <vt:lpstr>State Policy Option: Level &amp; Mix of State Spending on Public Benefits Per Person Living in Poverty</vt:lpstr>
      <vt:lpstr>Benefits to Society of  Increasing Household Income</vt:lpstr>
      <vt:lpstr>Annual Costs of Child Maltreatment in the U.S.</vt:lpstr>
      <vt:lpstr>Evidence-based  Policy-Making to Build  a Well-Being System: Making it ACTIONABLE</vt:lpstr>
      <vt:lpstr>APHSA &amp; Chapin Hall Policy Analysis Tool</vt:lpstr>
      <vt:lpstr>PowerPoint Presentation</vt:lpstr>
      <vt:lpstr>Chapin Hall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POVERTY ALLEVIATION AND ACS</dc:title>
  <dc:creator>Heller, Sophia (ACS)</dc:creator>
  <cp:lastModifiedBy>Anderson, Clare</cp:lastModifiedBy>
  <cp:revision>5</cp:revision>
  <dcterms:created xsi:type="dcterms:W3CDTF">2023-07-11T18:16:18Z</dcterms:created>
  <dcterms:modified xsi:type="dcterms:W3CDTF">2023-08-15T10:45:19Z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0x01010078D587C0D0002B4D9A4C0C4EAF3240B1</vt:lpwstr>
  </property>
  <property fmtid="{D5CDD505-2E9C-101B-9397-08002B2CF9AE}" pid="3" name="MediaServiceImageTags">
    <vt:lpwstr/>
  </property>
</Properties>
</file>